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9" r:id="rId3"/>
    <p:sldId id="275" r:id="rId4"/>
    <p:sldId id="256" r:id="rId5"/>
    <p:sldId id="258" r:id="rId6"/>
    <p:sldId id="261" r:id="rId7"/>
    <p:sldId id="270" r:id="rId8"/>
    <p:sldId id="267" r:id="rId9"/>
    <p:sldId id="266" r:id="rId10"/>
    <p:sldId id="262" r:id="rId11"/>
    <p:sldId id="257" r:id="rId12"/>
    <p:sldId id="263" r:id="rId13"/>
    <p:sldId id="264" r:id="rId14"/>
    <p:sldId id="268" r:id="rId15"/>
    <p:sldId id="265" r:id="rId16"/>
    <p:sldId id="271" r:id="rId17"/>
    <p:sldId id="272" r:id="rId18"/>
    <p:sldId id="276" r:id="rId19"/>
    <p:sldId id="269" r:id="rId20"/>
    <p:sldId id="274" r:id="rId21"/>
    <p:sldId id="273"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28" autoAdjust="0"/>
  </p:normalViewPr>
  <p:slideViewPr>
    <p:cSldViewPr>
      <p:cViewPr>
        <p:scale>
          <a:sx n="65" d="100"/>
          <a:sy n="65"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2B104-F566-4353-9F62-3E96007BA70D}" type="datetimeFigureOut">
              <a:rPr lang="es-ES" smtClean="0"/>
              <a:t>19/07/2018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6AC82-23FC-4644-B860-4732034EB31B}" type="slidenum">
              <a:rPr lang="es-ES" smtClean="0"/>
              <a:t>‹Nº›</a:t>
            </a:fld>
            <a:endParaRPr lang="es-ES"/>
          </a:p>
        </p:txBody>
      </p:sp>
    </p:spTree>
    <p:extLst>
      <p:ext uri="{BB962C8B-B14F-4D97-AF65-F5344CB8AC3E}">
        <p14:creationId xmlns:p14="http://schemas.microsoft.com/office/powerpoint/2010/main" val="285182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pia.unil.ch/pharmacology/index.php?id=6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Clase magistral expositiva</a:t>
            </a:r>
          </a:p>
          <a:p>
            <a:r>
              <a:rPr lang="es-ES" dirty="0" smtClean="0"/>
              <a:t>Modelo mixto con algunas clase inversa</a:t>
            </a:r>
            <a:endParaRPr lang="es-ES" dirty="0"/>
          </a:p>
        </p:txBody>
      </p:sp>
      <p:sp>
        <p:nvSpPr>
          <p:cNvPr id="4" name="Marcador de número de diapositiva 3"/>
          <p:cNvSpPr>
            <a:spLocks noGrp="1"/>
          </p:cNvSpPr>
          <p:nvPr>
            <p:ph type="sldNum" sz="quarter" idx="10"/>
          </p:nvPr>
        </p:nvSpPr>
        <p:spPr/>
        <p:txBody>
          <a:bodyPr/>
          <a:lstStyle/>
          <a:p>
            <a:fld id="{2716AC82-23FC-4644-B860-4732034EB31B}" type="slidenum">
              <a:rPr lang="es-ES" smtClean="0"/>
              <a:t>2</a:t>
            </a:fld>
            <a:endParaRPr lang="es-ES"/>
          </a:p>
        </p:txBody>
      </p:sp>
    </p:spTree>
    <p:extLst>
      <p:ext uri="{BB962C8B-B14F-4D97-AF65-F5344CB8AC3E}">
        <p14:creationId xmlns:p14="http://schemas.microsoft.com/office/powerpoint/2010/main" val="249780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dirty="0" err="1" smtClean="0"/>
              <a:t>Evaluación</a:t>
            </a:r>
            <a:r>
              <a:rPr lang="en-US" dirty="0" smtClean="0"/>
              <a:t> </a:t>
            </a:r>
            <a:r>
              <a:rPr lang="en-US" dirty="0" err="1" smtClean="0"/>
              <a:t>formativa</a:t>
            </a:r>
            <a:endParaRPr lang="en-US" dirty="0" smtClean="0"/>
          </a:p>
          <a:p>
            <a:r>
              <a:rPr lang="es-ES" sz="1200" kern="1200" dirty="0" smtClean="0">
                <a:solidFill>
                  <a:schemeClr val="tx1"/>
                </a:solidFill>
                <a:latin typeface="+mn-lt"/>
                <a:ea typeface="+mn-ea"/>
                <a:cs typeface="+mn-cs"/>
              </a:rPr>
              <a:t>Esta actividad no está orientada a la evaluación </a:t>
            </a:r>
            <a:r>
              <a:rPr lang="es-ES" sz="1200" kern="1200" dirty="0" err="1" smtClean="0">
                <a:solidFill>
                  <a:schemeClr val="tx1"/>
                </a:solidFill>
                <a:latin typeface="+mn-lt"/>
                <a:ea typeface="+mn-ea"/>
                <a:cs typeface="+mn-cs"/>
              </a:rPr>
              <a:t>sumativa</a:t>
            </a:r>
            <a:r>
              <a:rPr lang="es-ES" sz="1200" kern="1200" dirty="0" smtClean="0">
                <a:solidFill>
                  <a:schemeClr val="tx1"/>
                </a:solidFill>
                <a:latin typeface="+mn-lt"/>
                <a:ea typeface="+mn-ea"/>
                <a:cs typeface="+mn-cs"/>
              </a:rPr>
              <a:t>, aunque para los estudiantes más aplicados puede formar parte de la nota que se añade en la calificación global por su participación en diversas actividades del curso (seminarios voluntarios, resolución de casos) que corresponde a un 5% de la calificación global final. </a:t>
            </a:r>
          </a:p>
          <a:p>
            <a:r>
              <a:rPr lang="es-ES" sz="1200" kern="1200" dirty="0" smtClean="0">
                <a:solidFill>
                  <a:schemeClr val="tx1"/>
                </a:solidFill>
                <a:latin typeface="+mn-lt"/>
                <a:ea typeface="+mn-ea"/>
                <a:cs typeface="+mn-cs"/>
              </a:rPr>
              <a:t>Se puede enfocar como evaluación formativa y para fomentar que los estudiantes se impliquen en la actividad.</a:t>
            </a:r>
          </a:p>
          <a:p>
            <a:r>
              <a:rPr lang="es-ES" sz="1200" kern="1200" dirty="0" smtClean="0">
                <a:solidFill>
                  <a:schemeClr val="tx1"/>
                </a:solidFill>
                <a:latin typeface="+mn-lt"/>
                <a:ea typeface="+mn-ea"/>
                <a:cs typeface="+mn-cs"/>
              </a:rPr>
              <a:t>Alguna de las cuestiones tipo test se les puede indicar que se incluirá en las preguntas tipo test del examen Final, para promover su atención.</a:t>
            </a:r>
          </a:p>
          <a:p>
            <a:pPr marL="0" indent="0">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8FBC656-4ADA-484A-B4E2-7B8B1E2854A3}" type="slidenum">
              <a:rPr lang="es-ES" altLang="es-ES" smtClean="0"/>
              <a:pPr/>
              <a:t>14</a:t>
            </a:fld>
            <a:endParaRPr lang="es-ES" altLang="es-ES"/>
          </a:p>
        </p:txBody>
      </p:sp>
    </p:spTree>
    <p:extLst>
      <p:ext uri="{BB962C8B-B14F-4D97-AF65-F5344CB8AC3E}">
        <p14:creationId xmlns:p14="http://schemas.microsoft.com/office/powerpoint/2010/main" val="382126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ES" dirty="0" err="1" smtClean="0"/>
              <a:t>Piramide</a:t>
            </a:r>
            <a:r>
              <a:rPr lang="es-ES" dirty="0" smtClean="0"/>
              <a:t> de </a:t>
            </a:r>
            <a:r>
              <a:rPr lang="es-ES" dirty="0" err="1" smtClean="0"/>
              <a:t>Bloom</a:t>
            </a:r>
            <a:endParaRPr lang="es-ES" dirty="0" smtClean="0"/>
          </a:p>
          <a:p>
            <a:pPr marL="0" indent="0">
              <a:buFont typeface="Arial" panose="020B0604020202020204" pitchFamily="34" charset="0"/>
              <a:buNone/>
            </a:pPr>
            <a:r>
              <a:rPr lang="es-ES" dirty="0" smtClean="0"/>
              <a:t>Aplicar</a:t>
            </a:r>
            <a:r>
              <a:rPr lang="es-ES" baseline="0" dirty="0" smtClean="0"/>
              <a:t> a resolver el problema, buscar información y enlazarla par resolver y explicar a los compañeros.</a:t>
            </a:r>
          </a:p>
          <a:p>
            <a:pPr marL="0" indent="0">
              <a:buFont typeface="Arial" panose="020B0604020202020204" pitchFamily="34" charset="0"/>
              <a:buNone/>
            </a:pPr>
            <a:r>
              <a:rPr lang="es-ES" baseline="0" dirty="0" smtClean="0"/>
              <a:t>Trabajo colaborativo</a:t>
            </a:r>
          </a:p>
          <a:p>
            <a:pPr marL="0" indent="0">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a:lstStyle/>
          <a:p>
            <a:fld id="{68FBC656-4ADA-484A-B4E2-7B8B1E2854A3}" type="slidenum">
              <a:rPr lang="es-ES" altLang="es-ES" smtClean="0"/>
              <a:pPr/>
              <a:t>18</a:t>
            </a:fld>
            <a:endParaRPr lang="es-ES" altLang="es-ES"/>
          </a:p>
        </p:txBody>
      </p:sp>
    </p:spTree>
    <p:extLst>
      <p:ext uri="{BB962C8B-B14F-4D97-AF65-F5344CB8AC3E}">
        <p14:creationId xmlns:p14="http://schemas.microsoft.com/office/powerpoint/2010/main" val="382126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58F0F16-5A3D-4C30-BB81-EEBD492CD740}" type="slidenum">
              <a:rPr lang="es-ES" smtClean="0"/>
              <a:pPr/>
              <a:t>19</a:t>
            </a:fld>
            <a:endParaRPr lang="es-ES"/>
          </a:p>
        </p:txBody>
      </p:sp>
    </p:spTree>
    <p:extLst>
      <p:ext uri="{BB962C8B-B14F-4D97-AF65-F5344CB8AC3E}">
        <p14:creationId xmlns:p14="http://schemas.microsoft.com/office/powerpoint/2010/main" val="385889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Clase magistral expositiva</a:t>
            </a:r>
            <a:endParaRPr lang="es-ES" dirty="0"/>
          </a:p>
        </p:txBody>
      </p:sp>
      <p:sp>
        <p:nvSpPr>
          <p:cNvPr id="4" name="3 Marcador de número de diapositiva"/>
          <p:cNvSpPr>
            <a:spLocks noGrp="1"/>
          </p:cNvSpPr>
          <p:nvPr>
            <p:ph type="sldNum" sz="quarter" idx="10"/>
          </p:nvPr>
        </p:nvSpPr>
        <p:spPr/>
        <p:txBody>
          <a:bodyPr/>
          <a:lstStyle/>
          <a:p>
            <a:fld id="{2716AC82-23FC-4644-B860-4732034EB31B}" type="slidenum">
              <a:rPr lang="es-ES" smtClean="0"/>
              <a:t>3</a:t>
            </a:fld>
            <a:endParaRPr lang="es-ES"/>
          </a:p>
        </p:txBody>
      </p:sp>
    </p:spTree>
    <p:extLst>
      <p:ext uri="{BB962C8B-B14F-4D97-AF65-F5344CB8AC3E}">
        <p14:creationId xmlns:p14="http://schemas.microsoft.com/office/powerpoint/2010/main" val="230668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dirty="0" smtClean="0"/>
              <a:t>	</a:t>
            </a:r>
            <a:endParaRPr lang="en-US" sz="1200" dirty="0" smtClean="0"/>
          </a:p>
          <a:p>
            <a:pPr marL="0" indent="0">
              <a:buFont typeface="Arial" panose="020B0604020202020204" pitchFamily="34" charset="0"/>
              <a:buNone/>
            </a:pPr>
            <a:r>
              <a:rPr lang="en-US" sz="1200" b="1" dirty="0" smtClean="0"/>
              <a:t>Sept 2018: </a:t>
            </a:r>
            <a:r>
              <a:rPr lang="en-US" sz="1200" dirty="0" err="1" smtClean="0"/>
              <a:t>Repetir</a:t>
            </a:r>
            <a:r>
              <a:rPr lang="en-US" sz="1200" dirty="0" smtClean="0"/>
              <a:t> Test </a:t>
            </a:r>
            <a:r>
              <a:rPr lang="en-US" sz="1200" dirty="0" err="1" smtClean="0"/>
              <a:t>evaluación</a:t>
            </a:r>
            <a:r>
              <a:rPr lang="en-US" sz="1200" dirty="0" smtClean="0"/>
              <a:t> en 4º </a:t>
            </a:r>
            <a:r>
              <a:rPr lang="en-US" sz="1200" dirty="0" err="1" smtClean="0"/>
              <a:t>Curso</a:t>
            </a:r>
            <a:endParaRPr lang="en-US" sz="1200" dirty="0" smtClean="0"/>
          </a:p>
          <a:p>
            <a:pPr marL="0" indent="0">
              <a:buFont typeface="Arial" panose="020B0604020202020204" pitchFamily="34" charset="0"/>
              <a:buNone/>
            </a:pPr>
            <a:r>
              <a:rPr lang="en-US" sz="1200" dirty="0" err="1" smtClean="0"/>
              <a:t>Analisis</a:t>
            </a:r>
            <a:r>
              <a:rPr lang="en-US" sz="1200" dirty="0" smtClean="0"/>
              <a:t> </a:t>
            </a:r>
            <a:r>
              <a:rPr lang="en-US" sz="1200" dirty="0" err="1" smtClean="0"/>
              <a:t>Comparativo</a:t>
            </a:r>
            <a:r>
              <a:rPr lang="en-US" sz="1200" dirty="0" smtClean="0"/>
              <a:t> con Promoción anterior</a:t>
            </a:r>
          </a:p>
          <a:p>
            <a:endParaRPr lang="es-ES" dirty="0"/>
          </a:p>
        </p:txBody>
      </p:sp>
      <p:sp>
        <p:nvSpPr>
          <p:cNvPr id="4" name="Marcador de número de diapositiva 3"/>
          <p:cNvSpPr>
            <a:spLocks noGrp="1"/>
          </p:cNvSpPr>
          <p:nvPr>
            <p:ph type="sldNum" sz="quarter" idx="10"/>
          </p:nvPr>
        </p:nvSpPr>
        <p:spPr/>
        <p:txBody>
          <a:bodyPr/>
          <a:lstStyle/>
          <a:p>
            <a:fld id="{68FBC656-4ADA-484A-B4E2-7B8B1E2854A3}" type="slidenum">
              <a:rPr lang="es-ES" altLang="es-ES" smtClean="0"/>
              <a:pPr/>
              <a:t>5</a:t>
            </a:fld>
            <a:endParaRPr lang="es-ES" altLang="es-ES"/>
          </a:p>
        </p:txBody>
      </p:sp>
    </p:spTree>
    <p:extLst>
      <p:ext uri="{BB962C8B-B14F-4D97-AF65-F5344CB8AC3E}">
        <p14:creationId xmlns:p14="http://schemas.microsoft.com/office/powerpoint/2010/main" val="382126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https://drive.google.com/file/d/1N0hRa5ZNMMeBGKq5NAHHHXhfOK-L4XZj/view</a:t>
            </a:r>
          </a:p>
          <a:p>
            <a:endParaRPr lang="es-ES" dirty="0" smtClean="0"/>
          </a:p>
          <a:p>
            <a:r>
              <a:rPr lang="es-ES" dirty="0" smtClean="0"/>
              <a:t>https://vimeo.com/141260367</a:t>
            </a:r>
          </a:p>
          <a:p>
            <a:endParaRPr lang="es-ES" dirty="0" smtClean="0"/>
          </a:p>
          <a:p>
            <a:r>
              <a:rPr lang="es-ES" dirty="0" smtClean="0"/>
              <a:t>Clave </a:t>
            </a:r>
            <a:r>
              <a:rPr lang="es-ES" dirty="0" err="1" smtClean="0"/>
              <a:t>FarmaUFV</a:t>
            </a:r>
            <a:endParaRPr lang="es-ES" dirty="0" smtClean="0"/>
          </a:p>
          <a:p>
            <a:r>
              <a:rPr lang="en-US" b="1" dirty="0" smtClean="0"/>
              <a:t>Clinical implications</a:t>
            </a:r>
          </a:p>
          <a:p>
            <a:r>
              <a:rPr lang="en-US" dirty="0" smtClean="0"/>
              <a:t>Changes in renal function affect filtration, secretion and tubular </a:t>
            </a:r>
            <a:r>
              <a:rPr lang="en-US" dirty="0" err="1" smtClean="0"/>
              <a:t>reabsorption</a:t>
            </a:r>
            <a:r>
              <a:rPr lang="en-US" dirty="0" smtClean="0"/>
              <a:t>. </a:t>
            </a:r>
          </a:p>
          <a:p>
            <a:r>
              <a:rPr lang="en-US" dirty="0" smtClean="0"/>
              <a:t>Impairment of renal function, due to disease, leads to decrease in renal drug clearance. </a:t>
            </a:r>
          </a:p>
          <a:p>
            <a:r>
              <a:rPr lang="en-US" dirty="0" smtClean="0"/>
              <a:t>In such situations the dosage regimen must be adapted, specially for drugs with a low </a:t>
            </a:r>
            <a:r>
              <a:rPr lang="en-US" dirty="0" err="1" smtClean="0">
                <a:hlinkClick r:id="rId3" tooltip="Opens internal link in current window"/>
              </a:rPr>
              <a:t>extrarenal</a:t>
            </a:r>
            <a:r>
              <a:rPr lang="en-US" dirty="0" smtClean="0">
                <a:hlinkClick r:id="rId3" tooltip="Opens internal link in current window"/>
              </a:rPr>
              <a:t> fraction</a:t>
            </a:r>
            <a:r>
              <a:rPr lang="en-US" dirty="0" smtClean="0"/>
              <a:t> (</a:t>
            </a:r>
            <a:r>
              <a:rPr lang="en-US" dirty="0" err="1" smtClean="0"/>
              <a:t>Qo</a:t>
            </a:r>
            <a:r>
              <a:rPr lang="en-US" dirty="0" smtClean="0"/>
              <a:t>). </a:t>
            </a:r>
          </a:p>
          <a:p>
            <a:endParaRPr lang="es-ES" dirty="0" smtClean="0"/>
          </a:p>
          <a:p>
            <a:r>
              <a:rPr lang="es-ES" dirty="0" smtClean="0"/>
              <a:t>https://www.youtube.com/watch?v=Jiml3iGBs88</a:t>
            </a:r>
            <a:endParaRPr lang="es-ES" dirty="0"/>
          </a:p>
        </p:txBody>
      </p:sp>
      <p:sp>
        <p:nvSpPr>
          <p:cNvPr id="4" name="3 Marcador de número de diapositiva"/>
          <p:cNvSpPr>
            <a:spLocks noGrp="1"/>
          </p:cNvSpPr>
          <p:nvPr>
            <p:ph type="sldNum" sz="quarter" idx="10"/>
          </p:nvPr>
        </p:nvSpPr>
        <p:spPr/>
        <p:txBody>
          <a:bodyPr/>
          <a:lstStyle/>
          <a:p>
            <a:pPr>
              <a:defRPr/>
            </a:pPr>
            <a:fld id="{AD0FC7E6-ABAE-447B-AF64-E4B6080AF5CB}" type="slidenum">
              <a:rPr lang="es-ES" smtClean="0"/>
              <a:pPr>
                <a:defRPr/>
              </a:pPr>
              <a:t>6</a:t>
            </a:fld>
            <a:endParaRPr lang="es-ES"/>
          </a:p>
        </p:txBody>
      </p:sp>
    </p:spTree>
    <p:extLst>
      <p:ext uri="{BB962C8B-B14F-4D97-AF65-F5344CB8AC3E}">
        <p14:creationId xmlns:p14="http://schemas.microsoft.com/office/powerpoint/2010/main" val="1858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Extensión de </a:t>
            </a:r>
            <a:r>
              <a:rPr lang="es-ES" dirty="0" err="1" smtClean="0"/>
              <a:t>gmail</a:t>
            </a:r>
            <a:endParaRPr lang="es-ES" dirty="0"/>
          </a:p>
        </p:txBody>
      </p:sp>
      <p:sp>
        <p:nvSpPr>
          <p:cNvPr id="4" name="3 Marcador de número de diapositiva"/>
          <p:cNvSpPr>
            <a:spLocks noGrp="1"/>
          </p:cNvSpPr>
          <p:nvPr>
            <p:ph type="sldNum" sz="quarter" idx="10"/>
          </p:nvPr>
        </p:nvSpPr>
        <p:spPr/>
        <p:txBody>
          <a:bodyPr/>
          <a:lstStyle/>
          <a:p>
            <a:fld id="{2716AC82-23FC-4644-B860-4732034EB31B}" type="slidenum">
              <a:rPr lang="es-ES" smtClean="0"/>
              <a:t>7</a:t>
            </a:fld>
            <a:endParaRPr lang="es-ES"/>
          </a:p>
        </p:txBody>
      </p:sp>
    </p:spTree>
    <p:extLst>
      <p:ext uri="{BB962C8B-B14F-4D97-AF65-F5344CB8AC3E}">
        <p14:creationId xmlns:p14="http://schemas.microsoft.com/office/powerpoint/2010/main" val="260246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dirty="0" smtClean="0"/>
              <a:t>Enlace del link en el Aula virtual</a:t>
            </a:r>
          </a:p>
          <a:p>
            <a:pPr marL="0" indent="0">
              <a:buFont typeface="Arial" panose="020B0604020202020204" pitchFamily="34" charset="0"/>
              <a:buNone/>
            </a:pPr>
            <a:r>
              <a:rPr lang="en-US" dirty="0" smtClean="0"/>
              <a:t>Al </a:t>
            </a:r>
            <a:r>
              <a:rPr lang="en-US" dirty="0" err="1" smtClean="0"/>
              <a:t>día</a:t>
            </a:r>
            <a:r>
              <a:rPr lang="en-US" dirty="0" smtClean="0"/>
              <a:t> </a:t>
            </a:r>
            <a:r>
              <a:rPr lang="en-US" dirty="0" err="1" smtClean="0"/>
              <a:t>siguiente</a:t>
            </a:r>
            <a:endParaRPr lang="es-ES" dirty="0"/>
          </a:p>
        </p:txBody>
      </p:sp>
      <p:sp>
        <p:nvSpPr>
          <p:cNvPr id="4" name="Marcador de número de diapositiva 3"/>
          <p:cNvSpPr>
            <a:spLocks noGrp="1"/>
          </p:cNvSpPr>
          <p:nvPr>
            <p:ph type="sldNum" sz="quarter" idx="10"/>
          </p:nvPr>
        </p:nvSpPr>
        <p:spPr/>
        <p:txBody>
          <a:bodyPr/>
          <a:lstStyle/>
          <a:p>
            <a:fld id="{68FBC656-4ADA-484A-B4E2-7B8B1E2854A3}" type="slidenum">
              <a:rPr lang="es-ES" altLang="es-ES" smtClean="0"/>
              <a:pPr/>
              <a:t>8</a:t>
            </a:fld>
            <a:endParaRPr lang="es-ES" altLang="es-ES"/>
          </a:p>
        </p:txBody>
      </p:sp>
    </p:spTree>
    <p:extLst>
      <p:ext uri="{BB962C8B-B14F-4D97-AF65-F5344CB8AC3E}">
        <p14:creationId xmlns:p14="http://schemas.microsoft.com/office/powerpoint/2010/main" val="382126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https://drive.google.com/file/d/1ZlreTObbUFKUiI8T1SArt9c4sJVL1usj/view</a:t>
            </a:r>
          </a:p>
          <a:p>
            <a:endParaRPr lang="es-ES" dirty="0" smtClean="0"/>
          </a:p>
          <a:p>
            <a:r>
              <a:rPr lang="es-ES" dirty="0" smtClean="0"/>
              <a:t>https://vimeo.com/141260367</a:t>
            </a:r>
          </a:p>
          <a:p>
            <a:endParaRPr lang="es-ES" dirty="0" smtClean="0"/>
          </a:p>
          <a:p>
            <a:r>
              <a:rPr lang="es-ES" dirty="0" smtClean="0"/>
              <a:t>Clave </a:t>
            </a:r>
            <a:r>
              <a:rPr lang="es-ES" dirty="0" err="1" smtClean="0"/>
              <a:t>FarmaUFV</a:t>
            </a:r>
            <a:endParaRPr lang="es-ES" dirty="0" smtClean="0"/>
          </a:p>
          <a:p>
            <a:endParaRPr lang="es-ES" dirty="0" smtClean="0"/>
          </a:p>
          <a:p>
            <a:r>
              <a:rPr lang="es-ES" dirty="0" smtClean="0"/>
              <a:t>https://www.youtube.com/watch?v=Jiml3iGBs88</a:t>
            </a:r>
            <a:endParaRPr lang="es-ES" dirty="0"/>
          </a:p>
        </p:txBody>
      </p:sp>
      <p:sp>
        <p:nvSpPr>
          <p:cNvPr id="4" name="3 Marcador de número de diapositiva"/>
          <p:cNvSpPr>
            <a:spLocks noGrp="1"/>
          </p:cNvSpPr>
          <p:nvPr>
            <p:ph type="sldNum" sz="quarter" idx="10"/>
          </p:nvPr>
        </p:nvSpPr>
        <p:spPr/>
        <p:txBody>
          <a:bodyPr/>
          <a:lstStyle/>
          <a:p>
            <a:pPr>
              <a:defRPr/>
            </a:pPr>
            <a:fld id="{AD0FC7E6-ABAE-447B-AF64-E4B6080AF5CB}" type="slidenum">
              <a:rPr lang="es-ES" smtClean="0"/>
              <a:pPr>
                <a:defRPr/>
              </a:pPr>
              <a:t>9</a:t>
            </a:fld>
            <a:endParaRPr lang="es-ES"/>
          </a:p>
        </p:txBody>
      </p:sp>
    </p:spTree>
    <p:extLst>
      <p:ext uri="{BB962C8B-B14F-4D97-AF65-F5344CB8AC3E}">
        <p14:creationId xmlns:p14="http://schemas.microsoft.com/office/powerpoint/2010/main" val="122133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dirty="0" smtClean="0"/>
              <a:t>	</a:t>
            </a:r>
            <a:endParaRPr lang="en-US" sz="1200" dirty="0" smtClean="0"/>
          </a:p>
          <a:p>
            <a:pPr marL="0" indent="0">
              <a:buFont typeface="Arial" panose="020B0604020202020204" pitchFamily="34" charset="0"/>
              <a:buNone/>
            </a:pPr>
            <a:r>
              <a:rPr lang="en-US" sz="1200" b="1" dirty="0" smtClean="0"/>
              <a:t>Sept 2018: </a:t>
            </a:r>
            <a:r>
              <a:rPr lang="en-US" sz="1200" dirty="0" err="1" smtClean="0"/>
              <a:t>Repetir</a:t>
            </a:r>
            <a:r>
              <a:rPr lang="en-US" sz="1200" dirty="0" smtClean="0"/>
              <a:t> Test </a:t>
            </a:r>
            <a:r>
              <a:rPr lang="en-US" sz="1200" dirty="0" err="1" smtClean="0"/>
              <a:t>evaluación</a:t>
            </a:r>
            <a:r>
              <a:rPr lang="en-US" sz="1200" dirty="0" smtClean="0"/>
              <a:t> en 4º </a:t>
            </a:r>
            <a:r>
              <a:rPr lang="en-US" sz="1200" dirty="0" err="1" smtClean="0"/>
              <a:t>Curso</a:t>
            </a:r>
            <a:endParaRPr lang="en-US" sz="1200" dirty="0" smtClean="0"/>
          </a:p>
          <a:p>
            <a:pPr marL="0" indent="0">
              <a:buFont typeface="Arial" panose="020B0604020202020204" pitchFamily="34" charset="0"/>
              <a:buNone/>
            </a:pPr>
            <a:r>
              <a:rPr lang="en-US" sz="1200" dirty="0" err="1" smtClean="0"/>
              <a:t>Analisis</a:t>
            </a:r>
            <a:r>
              <a:rPr lang="en-US" sz="1200" dirty="0" smtClean="0"/>
              <a:t> </a:t>
            </a:r>
            <a:r>
              <a:rPr lang="en-US" sz="1200" dirty="0" err="1" smtClean="0"/>
              <a:t>Comparativo</a:t>
            </a:r>
            <a:r>
              <a:rPr lang="en-US" sz="1200" dirty="0" smtClean="0"/>
              <a:t> con Promoción anterior</a:t>
            </a:r>
          </a:p>
          <a:p>
            <a:endParaRPr lang="es-ES" dirty="0"/>
          </a:p>
        </p:txBody>
      </p:sp>
      <p:sp>
        <p:nvSpPr>
          <p:cNvPr id="4" name="Marcador de número de diapositiva 3"/>
          <p:cNvSpPr>
            <a:spLocks noGrp="1"/>
          </p:cNvSpPr>
          <p:nvPr>
            <p:ph type="sldNum" sz="quarter" idx="10"/>
          </p:nvPr>
        </p:nvSpPr>
        <p:spPr/>
        <p:txBody>
          <a:bodyPr/>
          <a:lstStyle/>
          <a:p>
            <a:fld id="{68FBC656-4ADA-484A-B4E2-7B8B1E2854A3}" type="slidenum">
              <a:rPr lang="es-ES" altLang="es-ES" smtClean="0"/>
              <a:pPr/>
              <a:t>12</a:t>
            </a:fld>
            <a:endParaRPr lang="es-ES" altLang="es-ES"/>
          </a:p>
        </p:txBody>
      </p:sp>
    </p:spTree>
    <p:extLst>
      <p:ext uri="{BB962C8B-B14F-4D97-AF65-F5344CB8AC3E}">
        <p14:creationId xmlns:p14="http://schemas.microsoft.com/office/powerpoint/2010/main" val="382126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n-US" dirty="0" smtClean="0"/>
              <a:t>	</a:t>
            </a:r>
            <a:endParaRPr lang="en-US" sz="1200" dirty="0" smtClean="0"/>
          </a:p>
          <a:p>
            <a:pPr marL="0" indent="0">
              <a:buFont typeface="Arial" panose="020B0604020202020204" pitchFamily="34" charset="0"/>
              <a:buNone/>
            </a:pPr>
            <a:r>
              <a:rPr lang="en-US" sz="1200" b="1" dirty="0" smtClean="0"/>
              <a:t>Sept 2018: </a:t>
            </a:r>
            <a:r>
              <a:rPr lang="en-US" sz="1200" dirty="0" err="1" smtClean="0"/>
              <a:t>Repetir</a:t>
            </a:r>
            <a:r>
              <a:rPr lang="en-US" sz="1200" dirty="0" smtClean="0"/>
              <a:t> Test </a:t>
            </a:r>
            <a:r>
              <a:rPr lang="en-US" sz="1200" dirty="0" err="1" smtClean="0"/>
              <a:t>evaluación</a:t>
            </a:r>
            <a:r>
              <a:rPr lang="en-US" sz="1200" dirty="0" smtClean="0"/>
              <a:t> en 4º </a:t>
            </a:r>
            <a:r>
              <a:rPr lang="en-US" sz="1200" dirty="0" err="1" smtClean="0"/>
              <a:t>Curso</a:t>
            </a:r>
            <a:endParaRPr lang="en-US" sz="1200" dirty="0" smtClean="0"/>
          </a:p>
          <a:p>
            <a:pPr marL="0" indent="0">
              <a:buFont typeface="Arial" panose="020B0604020202020204" pitchFamily="34" charset="0"/>
              <a:buNone/>
            </a:pPr>
            <a:r>
              <a:rPr lang="en-US" sz="1200" dirty="0" err="1" smtClean="0"/>
              <a:t>Analisis</a:t>
            </a:r>
            <a:r>
              <a:rPr lang="en-US" sz="1200" dirty="0" smtClean="0"/>
              <a:t> </a:t>
            </a:r>
            <a:r>
              <a:rPr lang="en-US" sz="1200" dirty="0" err="1" smtClean="0"/>
              <a:t>Comparativo</a:t>
            </a:r>
            <a:r>
              <a:rPr lang="en-US" sz="1200" dirty="0" smtClean="0"/>
              <a:t> con Promoción anterior</a:t>
            </a:r>
          </a:p>
          <a:p>
            <a:endParaRPr lang="es-ES" dirty="0"/>
          </a:p>
        </p:txBody>
      </p:sp>
      <p:sp>
        <p:nvSpPr>
          <p:cNvPr id="4" name="Marcador de número de diapositiva 3"/>
          <p:cNvSpPr>
            <a:spLocks noGrp="1"/>
          </p:cNvSpPr>
          <p:nvPr>
            <p:ph type="sldNum" sz="quarter" idx="10"/>
          </p:nvPr>
        </p:nvSpPr>
        <p:spPr/>
        <p:txBody>
          <a:bodyPr/>
          <a:lstStyle/>
          <a:p>
            <a:fld id="{68FBC656-4ADA-484A-B4E2-7B8B1E2854A3}" type="slidenum">
              <a:rPr lang="es-ES" altLang="es-ES" smtClean="0"/>
              <a:pPr/>
              <a:t>13</a:t>
            </a:fld>
            <a:endParaRPr lang="es-ES" altLang="es-ES"/>
          </a:p>
        </p:txBody>
      </p:sp>
    </p:spTree>
    <p:extLst>
      <p:ext uri="{BB962C8B-B14F-4D97-AF65-F5344CB8AC3E}">
        <p14:creationId xmlns:p14="http://schemas.microsoft.com/office/powerpoint/2010/main" val="382126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IOR-modelo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5524BB0C-77E9-445A-A570-5C3DF3D8193C}" type="datetime3">
              <a:rPr lang="es-ES" altLang="es-ES"/>
              <a:pPr/>
              <a:t>19.07.18</a:t>
            </a:fld>
            <a:endParaRPr lang="es-ES" altLang="es-ES"/>
          </a:p>
        </p:txBody>
      </p:sp>
      <p:sp>
        <p:nvSpPr>
          <p:cNvPr id="3" name="Marcador de pie de página 4"/>
          <p:cNvSpPr>
            <a:spLocks noGrp="1"/>
          </p:cNvSpPr>
          <p:nvPr>
            <p:ph type="ftr" sz="quarter" idx="11"/>
          </p:nvPr>
        </p:nvSpPr>
        <p:spPr/>
        <p:txBody>
          <a:bodyPr/>
          <a:lstStyle>
            <a:lvl1pPr>
              <a:defRPr/>
            </a:lvl1pPr>
          </a:lstStyle>
          <a:p>
            <a:r>
              <a:rPr lang="es-ES_tradnl" altLang="es-ES"/>
              <a:t>Titular de la Presentación</a:t>
            </a:r>
            <a:endParaRPr lang="es-ES" altLang="es-ES"/>
          </a:p>
        </p:txBody>
      </p:sp>
      <p:sp>
        <p:nvSpPr>
          <p:cNvPr id="4" name="Marcador de número de diapositiva 5"/>
          <p:cNvSpPr>
            <a:spLocks noGrp="1"/>
          </p:cNvSpPr>
          <p:nvPr>
            <p:ph type="sldNum" sz="quarter" idx="12"/>
          </p:nvPr>
        </p:nvSpPr>
        <p:spPr/>
        <p:txBody>
          <a:bodyPr/>
          <a:lstStyle>
            <a:lvl1pPr>
              <a:defRPr/>
            </a:lvl1pPr>
          </a:lstStyle>
          <a:p>
            <a:fld id="{2ABCD16D-0B20-4ECE-8024-7E1F3229F71B}" type="slidenum">
              <a:rPr lang="es-ES" altLang="es-ES"/>
              <a:pPr/>
              <a:t>‹Nº›</a:t>
            </a:fld>
            <a:endParaRPr lang="es-ES" altLang="es-ES"/>
          </a:p>
        </p:txBody>
      </p:sp>
    </p:spTree>
    <p:extLst>
      <p:ext uri="{BB962C8B-B14F-4D97-AF65-F5344CB8AC3E}">
        <p14:creationId xmlns:p14="http://schemas.microsoft.com/office/powerpoint/2010/main" val="207034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IOR-modelo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fecha 4"/>
          <p:cNvSpPr>
            <a:spLocks noGrp="1"/>
          </p:cNvSpPr>
          <p:nvPr>
            <p:ph type="dt" sz="half" idx="10"/>
          </p:nvPr>
        </p:nvSpPr>
        <p:spPr>
          <a:xfrm>
            <a:off x="457200" y="234950"/>
            <a:ext cx="2133600" cy="365125"/>
          </a:xfrm>
        </p:spPr>
        <p:txBody>
          <a:bodyPr/>
          <a:lstStyle>
            <a:lvl1pPr>
              <a:defRPr/>
            </a:lvl1pPr>
          </a:lstStyle>
          <a:p>
            <a:fld id="{82EB7855-5E3F-42AB-B976-0787F28A72F7}" type="datetime3">
              <a:rPr lang="es-ES" altLang="es-ES"/>
              <a:pPr/>
              <a:t>19.07.18</a:t>
            </a:fld>
            <a:endParaRPr lang="es-ES" altLang="es-ES"/>
          </a:p>
        </p:txBody>
      </p:sp>
      <p:sp>
        <p:nvSpPr>
          <p:cNvPr id="3" name="Marcador de pie de página 5"/>
          <p:cNvSpPr>
            <a:spLocks noGrp="1"/>
          </p:cNvSpPr>
          <p:nvPr>
            <p:ph type="ftr" sz="quarter" idx="11"/>
          </p:nvPr>
        </p:nvSpPr>
        <p:spPr>
          <a:xfrm>
            <a:off x="3124200" y="234950"/>
            <a:ext cx="2895600" cy="365125"/>
          </a:xfrm>
        </p:spPr>
        <p:txBody>
          <a:bodyPr/>
          <a:lstStyle>
            <a:lvl1pPr>
              <a:defRPr/>
            </a:lvl1pPr>
          </a:lstStyle>
          <a:p>
            <a:r>
              <a:rPr lang="es-ES_tradnl" altLang="es-ES"/>
              <a:t>Titular de la Presentación</a:t>
            </a:r>
            <a:endParaRPr lang="es-ES" altLang="es-ES"/>
          </a:p>
        </p:txBody>
      </p:sp>
      <p:sp>
        <p:nvSpPr>
          <p:cNvPr id="4" name="Marcador de número de diapositiva 6"/>
          <p:cNvSpPr>
            <a:spLocks noGrp="1"/>
          </p:cNvSpPr>
          <p:nvPr>
            <p:ph type="sldNum" sz="quarter" idx="12"/>
          </p:nvPr>
        </p:nvSpPr>
        <p:spPr>
          <a:xfrm>
            <a:off x="8577263" y="234950"/>
            <a:ext cx="574675" cy="365125"/>
          </a:xfrm>
        </p:spPr>
        <p:txBody>
          <a:bodyPr/>
          <a:lstStyle>
            <a:lvl1pPr>
              <a:defRPr/>
            </a:lvl1pPr>
          </a:lstStyle>
          <a:p>
            <a:fld id="{91571744-7F5D-4357-A37D-820E6B2F820E}" type="slidenum">
              <a:rPr lang="es-ES" altLang="es-ES"/>
              <a:pPr/>
              <a:t>‹Nº›</a:t>
            </a:fld>
            <a:endParaRPr lang="es-ES" altLang="es-ES"/>
          </a:p>
        </p:txBody>
      </p:sp>
    </p:spTree>
    <p:extLst>
      <p:ext uri="{BB962C8B-B14F-4D97-AF65-F5344CB8AC3E}">
        <p14:creationId xmlns:p14="http://schemas.microsoft.com/office/powerpoint/2010/main" val="264518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PORTAD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fld id="{F71460DE-2D73-4D4A-8E6D-8D8465E71E8A}" type="datetime3">
              <a:rPr lang="es-ES" altLang="es-ES"/>
              <a:pPr/>
              <a:t>19.07.18</a:t>
            </a:fld>
            <a:endParaRPr lang="es-ES" altLang="es-ES"/>
          </a:p>
        </p:txBody>
      </p:sp>
      <p:sp>
        <p:nvSpPr>
          <p:cNvPr id="5" name="Marcador de pie de página 4"/>
          <p:cNvSpPr>
            <a:spLocks noGrp="1"/>
          </p:cNvSpPr>
          <p:nvPr>
            <p:ph type="ftr" sz="quarter" idx="11"/>
          </p:nvPr>
        </p:nvSpPr>
        <p:spPr/>
        <p:txBody>
          <a:bodyPr/>
          <a:lstStyle>
            <a:lvl1pPr>
              <a:defRPr/>
            </a:lvl1pPr>
          </a:lstStyle>
          <a:p>
            <a:r>
              <a:rPr lang="es-ES_tradnl" altLang="es-ES"/>
              <a:t>Titular de la Presentación</a:t>
            </a:r>
            <a:endParaRPr lang="es-ES" altLang="es-ES"/>
          </a:p>
        </p:txBody>
      </p:sp>
      <p:sp>
        <p:nvSpPr>
          <p:cNvPr id="6" name="Marcador de número de diapositiva 5"/>
          <p:cNvSpPr>
            <a:spLocks noGrp="1"/>
          </p:cNvSpPr>
          <p:nvPr>
            <p:ph type="sldNum" sz="quarter" idx="12"/>
          </p:nvPr>
        </p:nvSpPr>
        <p:spPr/>
        <p:txBody>
          <a:bodyPr/>
          <a:lstStyle>
            <a:lvl1pPr>
              <a:defRPr/>
            </a:lvl1pPr>
          </a:lstStyle>
          <a:p>
            <a:fld id="{E8EE62D5-BE9F-4C28-8B04-E9E2B2BC7B66}" type="slidenum">
              <a:rPr lang="es-ES" altLang="es-ES"/>
              <a:pPr/>
              <a:t>‹Nº›</a:t>
            </a:fld>
            <a:endParaRPr lang="es-ES" altLang="es-ES"/>
          </a:p>
        </p:txBody>
      </p:sp>
    </p:spTree>
    <p:extLst>
      <p:ext uri="{BB962C8B-B14F-4D97-AF65-F5344CB8AC3E}">
        <p14:creationId xmlns:p14="http://schemas.microsoft.com/office/powerpoint/2010/main" val="228779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IOR-modelo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5524BB0C-77E9-445A-A570-5C3DF3D8193C}" type="datetime3">
              <a:rPr lang="es-ES" altLang="es-ES"/>
              <a:pPr/>
              <a:t>19.07.18</a:t>
            </a:fld>
            <a:endParaRPr lang="es-ES" altLang="es-ES"/>
          </a:p>
        </p:txBody>
      </p:sp>
      <p:sp>
        <p:nvSpPr>
          <p:cNvPr id="3" name="Marcador de pie de página 4"/>
          <p:cNvSpPr>
            <a:spLocks noGrp="1"/>
          </p:cNvSpPr>
          <p:nvPr>
            <p:ph type="ftr" sz="quarter" idx="11"/>
          </p:nvPr>
        </p:nvSpPr>
        <p:spPr/>
        <p:txBody>
          <a:bodyPr/>
          <a:lstStyle>
            <a:lvl1pPr>
              <a:defRPr/>
            </a:lvl1pPr>
          </a:lstStyle>
          <a:p>
            <a:r>
              <a:rPr lang="es-ES_tradnl" altLang="es-ES"/>
              <a:t>Titular de la Presentación</a:t>
            </a:r>
            <a:endParaRPr lang="es-ES" altLang="es-ES"/>
          </a:p>
        </p:txBody>
      </p:sp>
      <p:sp>
        <p:nvSpPr>
          <p:cNvPr id="4" name="Marcador de número de diapositiva 5"/>
          <p:cNvSpPr>
            <a:spLocks noGrp="1"/>
          </p:cNvSpPr>
          <p:nvPr>
            <p:ph type="sldNum" sz="quarter" idx="12"/>
          </p:nvPr>
        </p:nvSpPr>
        <p:spPr/>
        <p:txBody>
          <a:bodyPr/>
          <a:lstStyle>
            <a:lvl1pPr>
              <a:defRPr/>
            </a:lvl1pPr>
          </a:lstStyle>
          <a:p>
            <a:fld id="{2ABCD16D-0B20-4ECE-8024-7E1F3229F71B}" type="slidenum">
              <a:rPr lang="es-ES" altLang="es-ES"/>
              <a:pPr/>
              <a:t>‹Nº›</a:t>
            </a:fld>
            <a:endParaRPr lang="es-ES" altLang="es-ES"/>
          </a:p>
        </p:txBody>
      </p:sp>
    </p:spTree>
    <p:extLst>
      <p:ext uri="{BB962C8B-B14F-4D97-AF65-F5344CB8AC3E}">
        <p14:creationId xmlns:p14="http://schemas.microsoft.com/office/powerpoint/2010/main" val="207034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IOR-modelo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29D64FCB-F3DB-4396-82FB-7A9352D45D40}" type="datetime3">
              <a:rPr lang="es-ES" altLang="es-ES"/>
              <a:pPr/>
              <a:t>19.07.18</a:t>
            </a:fld>
            <a:endParaRPr lang="es-ES" altLang="es-ES"/>
          </a:p>
        </p:txBody>
      </p:sp>
      <p:sp>
        <p:nvSpPr>
          <p:cNvPr id="3" name="Marcador de pie de página 4"/>
          <p:cNvSpPr>
            <a:spLocks noGrp="1"/>
          </p:cNvSpPr>
          <p:nvPr>
            <p:ph type="ftr" sz="quarter" idx="11"/>
          </p:nvPr>
        </p:nvSpPr>
        <p:spPr/>
        <p:txBody>
          <a:bodyPr/>
          <a:lstStyle>
            <a:lvl1pPr>
              <a:defRPr/>
            </a:lvl1pPr>
          </a:lstStyle>
          <a:p>
            <a:r>
              <a:rPr lang="es-ES_tradnl" altLang="es-ES"/>
              <a:t>Titular de la Presentación</a:t>
            </a:r>
            <a:endParaRPr lang="es-ES" altLang="es-ES"/>
          </a:p>
        </p:txBody>
      </p:sp>
      <p:sp>
        <p:nvSpPr>
          <p:cNvPr id="4" name="Marcador de número de diapositiva 5"/>
          <p:cNvSpPr>
            <a:spLocks noGrp="1"/>
          </p:cNvSpPr>
          <p:nvPr>
            <p:ph type="sldNum" sz="quarter" idx="12"/>
          </p:nvPr>
        </p:nvSpPr>
        <p:spPr/>
        <p:txBody>
          <a:bodyPr/>
          <a:lstStyle>
            <a:lvl1pPr>
              <a:defRPr/>
            </a:lvl1pPr>
          </a:lstStyle>
          <a:p>
            <a:fld id="{E71F6DE1-3960-4CC8-9073-167B03280F63}" type="slidenum">
              <a:rPr lang="es-ES" altLang="es-ES"/>
              <a:pPr/>
              <a:t>‹Nº›</a:t>
            </a:fld>
            <a:endParaRPr lang="es-ES" altLang="es-ES"/>
          </a:p>
        </p:txBody>
      </p:sp>
    </p:spTree>
    <p:extLst>
      <p:ext uri="{BB962C8B-B14F-4D97-AF65-F5344CB8AC3E}">
        <p14:creationId xmlns:p14="http://schemas.microsoft.com/office/powerpoint/2010/main" val="376020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IOR-modelo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fecha 4"/>
          <p:cNvSpPr>
            <a:spLocks noGrp="1"/>
          </p:cNvSpPr>
          <p:nvPr>
            <p:ph type="dt" sz="half" idx="10"/>
          </p:nvPr>
        </p:nvSpPr>
        <p:spPr>
          <a:xfrm>
            <a:off x="457200" y="234950"/>
            <a:ext cx="2133600" cy="365125"/>
          </a:xfrm>
        </p:spPr>
        <p:txBody>
          <a:bodyPr/>
          <a:lstStyle>
            <a:lvl1pPr>
              <a:defRPr/>
            </a:lvl1pPr>
          </a:lstStyle>
          <a:p>
            <a:fld id="{82EB7855-5E3F-42AB-B976-0787F28A72F7}" type="datetime3">
              <a:rPr lang="es-ES" altLang="es-ES"/>
              <a:pPr/>
              <a:t>19.07.18</a:t>
            </a:fld>
            <a:endParaRPr lang="es-ES" altLang="es-ES"/>
          </a:p>
        </p:txBody>
      </p:sp>
      <p:sp>
        <p:nvSpPr>
          <p:cNvPr id="3" name="Marcador de pie de página 5"/>
          <p:cNvSpPr>
            <a:spLocks noGrp="1"/>
          </p:cNvSpPr>
          <p:nvPr>
            <p:ph type="ftr" sz="quarter" idx="11"/>
          </p:nvPr>
        </p:nvSpPr>
        <p:spPr>
          <a:xfrm>
            <a:off x="3124200" y="234950"/>
            <a:ext cx="2895600" cy="365125"/>
          </a:xfrm>
        </p:spPr>
        <p:txBody>
          <a:bodyPr/>
          <a:lstStyle>
            <a:lvl1pPr>
              <a:defRPr/>
            </a:lvl1pPr>
          </a:lstStyle>
          <a:p>
            <a:r>
              <a:rPr lang="es-ES_tradnl" altLang="es-ES"/>
              <a:t>Titular de la Presentación</a:t>
            </a:r>
            <a:endParaRPr lang="es-ES" altLang="es-ES"/>
          </a:p>
        </p:txBody>
      </p:sp>
      <p:sp>
        <p:nvSpPr>
          <p:cNvPr id="4" name="Marcador de número de diapositiva 6"/>
          <p:cNvSpPr>
            <a:spLocks noGrp="1"/>
          </p:cNvSpPr>
          <p:nvPr>
            <p:ph type="sldNum" sz="quarter" idx="12"/>
          </p:nvPr>
        </p:nvSpPr>
        <p:spPr>
          <a:xfrm>
            <a:off x="8577263" y="234950"/>
            <a:ext cx="574675" cy="365125"/>
          </a:xfrm>
        </p:spPr>
        <p:txBody>
          <a:bodyPr/>
          <a:lstStyle>
            <a:lvl1pPr>
              <a:defRPr/>
            </a:lvl1pPr>
          </a:lstStyle>
          <a:p>
            <a:fld id="{91571744-7F5D-4357-A37D-820E6B2F820E}" type="slidenum">
              <a:rPr lang="es-ES" altLang="es-ES"/>
              <a:pPr/>
              <a:t>‹Nº›</a:t>
            </a:fld>
            <a:endParaRPr lang="es-ES" altLang="es-ES"/>
          </a:p>
        </p:txBody>
      </p:sp>
    </p:spTree>
    <p:extLst>
      <p:ext uri="{BB962C8B-B14F-4D97-AF65-F5344CB8AC3E}">
        <p14:creationId xmlns:p14="http://schemas.microsoft.com/office/powerpoint/2010/main" val="2645188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IOR-modelo4">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fecha 6"/>
          <p:cNvSpPr>
            <a:spLocks noGrp="1"/>
          </p:cNvSpPr>
          <p:nvPr>
            <p:ph type="dt" sz="half" idx="10"/>
          </p:nvPr>
        </p:nvSpPr>
        <p:spPr>
          <a:xfrm>
            <a:off x="457200" y="214313"/>
            <a:ext cx="2133600" cy="365125"/>
          </a:xfrm>
        </p:spPr>
        <p:txBody>
          <a:bodyPr/>
          <a:lstStyle>
            <a:lvl1pPr>
              <a:defRPr/>
            </a:lvl1pPr>
          </a:lstStyle>
          <a:p>
            <a:fld id="{8C5FB3F7-DCB4-42FF-B426-1D5425847ADD}" type="datetime3">
              <a:rPr lang="es-ES" altLang="es-ES"/>
              <a:pPr/>
              <a:t>19.07.18</a:t>
            </a:fld>
            <a:endParaRPr lang="es-ES" altLang="es-ES"/>
          </a:p>
        </p:txBody>
      </p:sp>
      <p:sp>
        <p:nvSpPr>
          <p:cNvPr id="3" name="Marcador de pie de página 7"/>
          <p:cNvSpPr>
            <a:spLocks noGrp="1"/>
          </p:cNvSpPr>
          <p:nvPr>
            <p:ph type="ftr" sz="quarter" idx="11"/>
          </p:nvPr>
        </p:nvSpPr>
        <p:spPr>
          <a:xfrm>
            <a:off x="3124200" y="214313"/>
            <a:ext cx="2895600" cy="365125"/>
          </a:xfrm>
        </p:spPr>
        <p:txBody>
          <a:bodyPr/>
          <a:lstStyle>
            <a:lvl1pPr>
              <a:defRPr/>
            </a:lvl1pPr>
          </a:lstStyle>
          <a:p>
            <a:r>
              <a:rPr lang="es-ES_tradnl" altLang="es-ES"/>
              <a:t>Titular de la Presentación</a:t>
            </a:r>
            <a:endParaRPr lang="es-ES" altLang="es-ES"/>
          </a:p>
        </p:txBody>
      </p:sp>
      <p:sp>
        <p:nvSpPr>
          <p:cNvPr id="4" name="Marcador de número de diapositiva 8"/>
          <p:cNvSpPr>
            <a:spLocks noGrp="1"/>
          </p:cNvSpPr>
          <p:nvPr>
            <p:ph type="sldNum" sz="quarter" idx="12"/>
          </p:nvPr>
        </p:nvSpPr>
        <p:spPr>
          <a:xfrm>
            <a:off x="8577263" y="214313"/>
            <a:ext cx="574675" cy="365125"/>
          </a:xfrm>
        </p:spPr>
        <p:txBody>
          <a:bodyPr/>
          <a:lstStyle>
            <a:lvl1pPr>
              <a:defRPr/>
            </a:lvl1pPr>
          </a:lstStyle>
          <a:p>
            <a:fld id="{301782A6-0789-45DA-9B7A-0BB306C2AC08}" type="slidenum">
              <a:rPr lang="es-ES" altLang="es-ES"/>
              <a:pPr/>
              <a:t>‹Nº›</a:t>
            </a:fld>
            <a:endParaRPr lang="es-ES" altLang="es-ES"/>
          </a:p>
        </p:txBody>
      </p:sp>
    </p:spTree>
    <p:extLst>
      <p:ext uri="{BB962C8B-B14F-4D97-AF65-F5344CB8AC3E}">
        <p14:creationId xmlns:p14="http://schemas.microsoft.com/office/powerpoint/2010/main" val="253055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PORTADA-ultima págin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31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F7B9E37-D4AC-4480-9F17-90E4189B8AA3}" type="datetimeFigureOut">
              <a:rPr lang="es-ES" smtClean="0"/>
              <a:pPr/>
              <a:t>19/07/2018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8FE05B-3450-4700-82B8-41EC3766A98E}" type="slidenum">
              <a:rPr lang="es-ES" smtClean="0"/>
              <a:pPr/>
              <a:t>‹Nº›</a:t>
            </a:fld>
            <a:endParaRPr lang="es-ES"/>
          </a:p>
        </p:txBody>
      </p:sp>
    </p:spTree>
    <p:extLst>
      <p:ext uri="{BB962C8B-B14F-4D97-AF65-F5344CB8AC3E}">
        <p14:creationId xmlns:p14="http://schemas.microsoft.com/office/powerpoint/2010/main" val="277252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74D3EE-EF52-4C41-9059-766C6DCE33AA}" type="datetimeFigureOut">
              <a:rPr lang="es-ES" smtClean="0"/>
              <a:t>19/07/2018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4A46C6-0B69-47B2-86B7-870FA12FCBB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4D3EE-EF52-4C41-9059-766C6DCE33AA}" type="datetimeFigureOut">
              <a:rPr lang="es-ES" smtClean="0"/>
              <a:t>19/07/2018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A46C6-0B69-47B2-86B7-870FA12FCBB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457200" y="6246813"/>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06A875FA-64BA-4291-B139-7F5C0E36C8A1}" type="datetime3">
              <a:rPr lang="es-ES" altLang="es-ES">
                <a:ea typeface="MS PGothic" panose="020B0600070205080204" pitchFamily="34" charset="-128"/>
              </a:rPr>
              <a:pPr defTabSz="457200" fontAlgn="base">
                <a:spcBef>
                  <a:spcPct val="0"/>
                </a:spcBef>
                <a:spcAft>
                  <a:spcPct val="0"/>
                </a:spcAft>
              </a:pPr>
              <a:t>19.07.18</a:t>
            </a:fld>
            <a:endParaRPr lang="es-ES" altLang="es-ES">
              <a:ea typeface="MS PGothic" panose="020B0600070205080204" pitchFamily="34" charset="-128"/>
            </a:endParaRPr>
          </a:p>
        </p:txBody>
      </p:sp>
      <p:sp>
        <p:nvSpPr>
          <p:cNvPr id="5" name="Marcador de pie de página 4"/>
          <p:cNvSpPr>
            <a:spLocks noGrp="1"/>
          </p:cNvSpPr>
          <p:nvPr>
            <p:ph type="ftr" sz="quarter" idx="3"/>
          </p:nvPr>
        </p:nvSpPr>
        <p:spPr>
          <a:xfrm>
            <a:off x="3124200" y="624681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457200" fontAlgn="base">
              <a:spcBef>
                <a:spcPct val="0"/>
              </a:spcBef>
              <a:spcAft>
                <a:spcPct val="0"/>
              </a:spcAft>
            </a:pPr>
            <a:r>
              <a:rPr lang="es-ES_tradnl" altLang="es-ES">
                <a:ea typeface="MS PGothic" panose="020B0600070205080204" pitchFamily="34" charset="-128"/>
              </a:rPr>
              <a:t>Titular de la Presentación</a:t>
            </a:r>
            <a:endParaRPr lang="es-ES" altLang="es-ES">
              <a:ea typeface="MS PGothic" panose="020B0600070205080204" pitchFamily="34" charset="-128"/>
            </a:endParaRPr>
          </a:p>
        </p:txBody>
      </p:sp>
      <p:sp>
        <p:nvSpPr>
          <p:cNvPr id="6" name="Marcador de número de diapositiva 5"/>
          <p:cNvSpPr>
            <a:spLocks noGrp="1"/>
          </p:cNvSpPr>
          <p:nvPr>
            <p:ph type="sldNum" sz="quarter" idx="4"/>
          </p:nvPr>
        </p:nvSpPr>
        <p:spPr>
          <a:xfrm>
            <a:off x="8577263" y="6246813"/>
            <a:ext cx="5746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5DC5F844-A8AA-4A3B-B6CB-4EF65282BC86}" type="slidenum">
              <a:rPr lang="es-ES" altLang="es-ES">
                <a:ea typeface="MS PGothic" panose="020B0600070205080204" pitchFamily="34" charset="-128"/>
              </a:rPr>
              <a:pPr defTabSz="457200" fontAlgn="base">
                <a:spcBef>
                  <a:spcPct val="0"/>
                </a:spcBef>
                <a:spcAft>
                  <a:spcPct val="0"/>
                </a:spcAft>
              </a:pPr>
              <a:t>‹Nº›</a:t>
            </a:fld>
            <a:endParaRPr lang="es-ES" altLang="es-ES">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ítulo 1"/>
          <p:cNvSpPr>
            <a:spLocks noGrp="1"/>
          </p:cNvSpPr>
          <p:nvPr>
            <p:ph type="ctrTitle"/>
          </p:nvPr>
        </p:nvSpPr>
        <p:spPr bwMode="auto">
          <a:xfrm>
            <a:off x="539552" y="2276872"/>
            <a:ext cx="77724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 altLang="es-ES" sz="4000" dirty="0" smtClean="0">
                <a:latin typeface="Helvetica" panose="020B0604020202020204" pitchFamily="34" charset="0"/>
              </a:rPr>
              <a:t>Organización de clase inversa</a:t>
            </a:r>
            <a:br>
              <a:rPr lang="es-ES" altLang="es-ES" sz="4000" dirty="0" smtClean="0">
                <a:latin typeface="Helvetica" panose="020B0604020202020204" pitchFamily="34" charset="0"/>
              </a:rPr>
            </a:br>
            <a:endParaRPr lang="es-ES" altLang="es-ES" sz="4000" dirty="0" smtClean="0">
              <a:latin typeface="Helvetica" panose="020B0604020202020204" pitchFamily="34" charset="0"/>
            </a:endParaRPr>
          </a:p>
        </p:txBody>
      </p:sp>
      <p:sp>
        <p:nvSpPr>
          <p:cNvPr id="3" name="Subtítulo 2"/>
          <p:cNvSpPr>
            <a:spLocks noGrp="1"/>
          </p:cNvSpPr>
          <p:nvPr>
            <p:ph type="subTitle" idx="1"/>
          </p:nvPr>
        </p:nvSpPr>
        <p:spPr>
          <a:xfrm>
            <a:off x="983256" y="2794238"/>
            <a:ext cx="6400800" cy="633413"/>
          </a:xfrm>
        </p:spPr>
        <p:txBody>
          <a:bodyPr vert="horz" wrap="square" lIns="91440" tIns="45720" rIns="91440" bIns="45720" numCol="1" anchor="t" anchorCtr="0" compatLnSpc="1">
            <a:prstTxWarp prst="textNoShape">
              <a:avLst/>
            </a:prstTxWarp>
          </a:bodyPr>
          <a:lstStyle/>
          <a:p>
            <a:pPr eaLnBrk="1" hangingPunct="1"/>
            <a:r>
              <a:rPr lang="es-ES" b="1" dirty="0"/>
              <a:t/>
            </a:r>
            <a:br>
              <a:rPr lang="es-ES" b="1" dirty="0"/>
            </a:br>
            <a:r>
              <a:rPr lang="es-ES" b="1" dirty="0" smtClean="0"/>
              <a:t>Tema: Procesos y Factores que influyen en la EXCRECIÓN RENAL</a:t>
            </a:r>
            <a:endParaRPr lang="es-ES" altLang="es-ES" dirty="0" smtClean="0">
              <a:solidFill>
                <a:srgbClr val="898989"/>
              </a:solidFill>
              <a:latin typeface="Helvetica" panose="020B0604020202020204" pitchFamily="34" charset="0"/>
            </a:endParaRPr>
          </a:p>
        </p:txBody>
      </p:sp>
      <p:sp>
        <p:nvSpPr>
          <p:cNvPr id="4" name="Subtítulo 2"/>
          <p:cNvSpPr txBox="1">
            <a:spLocks/>
          </p:cNvSpPr>
          <p:nvPr/>
        </p:nvSpPr>
        <p:spPr>
          <a:xfrm>
            <a:off x="1371600" y="6143625"/>
            <a:ext cx="6400800" cy="341313"/>
          </a:xfrm>
          <a:prstGeom prst="rect">
            <a:avLst/>
          </a:prstGeom>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Font typeface="Arial"/>
              <a:buNone/>
              <a:defRPr/>
            </a:pPr>
            <a:r>
              <a:rPr lang="es-ES" sz="1500" dirty="0" smtClean="0">
                <a:solidFill>
                  <a:prstClr val="black">
                    <a:tint val="75000"/>
                  </a:prstClr>
                </a:solidFill>
                <a:latin typeface="N Helvetica Narrow"/>
                <a:cs typeface="N Helvetica Narrow"/>
              </a:rPr>
              <a:t>AMALIA UBEDA PASCUAL</a:t>
            </a:r>
          </a:p>
        </p:txBody>
      </p:sp>
      <p:sp>
        <p:nvSpPr>
          <p:cNvPr id="5" name="Subtítulo 2"/>
          <p:cNvSpPr txBox="1">
            <a:spLocks/>
          </p:cNvSpPr>
          <p:nvPr/>
        </p:nvSpPr>
        <p:spPr>
          <a:xfrm>
            <a:off x="1259442" y="4880411"/>
            <a:ext cx="6400800" cy="633413"/>
          </a:xfrm>
          <a:prstGeom prst="rect">
            <a:avLst/>
          </a:prstGeom>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S PGothic" panose="020B0600070205080204" pitchFamily="34" charset="-128"/>
                <a:cs typeface="ＭＳ Ｐゴシック" charset="0"/>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endParaRPr lang="es-ES" altLang="es-ES" dirty="0" smtClean="0">
              <a:solidFill>
                <a:srgbClr val="898989"/>
              </a:solidFill>
              <a:latin typeface="Helvetica" panose="020B0604020202020204" pitchFamily="34" charset="0"/>
            </a:endParaRPr>
          </a:p>
        </p:txBody>
      </p:sp>
      <p:grpSp>
        <p:nvGrpSpPr>
          <p:cNvPr id="2" name="Grupo 1"/>
          <p:cNvGrpSpPr/>
          <p:nvPr/>
        </p:nvGrpSpPr>
        <p:grpSpPr>
          <a:xfrm>
            <a:off x="5220072" y="4437112"/>
            <a:ext cx="3456384" cy="1440160"/>
            <a:chOff x="5220072" y="4437112"/>
            <a:chExt cx="3456384" cy="1440160"/>
          </a:xfrm>
        </p:grpSpPr>
        <p:sp>
          <p:nvSpPr>
            <p:cNvPr id="6" name="5 Marco"/>
            <p:cNvSpPr/>
            <p:nvPr/>
          </p:nvSpPr>
          <p:spPr>
            <a:xfrm>
              <a:off x="5220072" y="4437112"/>
              <a:ext cx="3456384" cy="144016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 name="6 Rectángulo"/>
            <p:cNvSpPr/>
            <p:nvPr/>
          </p:nvSpPr>
          <p:spPr>
            <a:xfrm>
              <a:off x="5796136" y="4797152"/>
              <a:ext cx="2520280" cy="707886"/>
            </a:xfrm>
            <a:prstGeom prst="rect">
              <a:avLst/>
            </a:prstGeom>
          </p:spPr>
          <p:txBody>
            <a:bodyPr wrap="square">
              <a:spAutoFit/>
            </a:bodyPr>
            <a:lstStyle/>
            <a:p>
              <a:r>
                <a:rPr lang="es-ES" altLang="es-ES" sz="4000" dirty="0" smtClean="0">
                  <a:solidFill>
                    <a:schemeClr val="accent1">
                      <a:lumMod val="75000"/>
                    </a:schemeClr>
                  </a:solidFill>
                  <a:latin typeface="Helvetica" panose="020B0604020202020204" pitchFamily="34" charset="0"/>
                  <a:ea typeface="MS PGothic" panose="020B0600070205080204" pitchFamily="34" charset="-128"/>
                </a:rPr>
                <a:t>Proyecto</a:t>
              </a:r>
              <a:endParaRPr lang="es-ES" dirty="0">
                <a:solidFill>
                  <a:schemeClr val="accent1">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5" name="Picture 1"/>
          <p:cNvPicPr>
            <a:picLocks noChangeAspect="1" noChangeArrowheads="1"/>
          </p:cNvPicPr>
          <p:nvPr/>
        </p:nvPicPr>
        <p:blipFill>
          <a:blip r:embed="rId2" cstate="print"/>
          <a:srcRect/>
          <a:stretch>
            <a:fillRect/>
          </a:stretch>
        </p:blipFill>
        <p:spPr bwMode="auto">
          <a:xfrm>
            <a:off x="147639" y="57150"/>
            <a:ext cx="4424361" cy="337184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419872" y="3140968"/>
            <a:ext cx="4241676" cy="2043799"/>
          </a:xfrm>
          <a:prstGeom prst="rect">
            <a:avLst/>
          </a:prstGeom>
          <a:noFill/>
          <a:ln w="9525">
            <a:noFill/>
            <a:miter lim="800000"/>
            <a:headEnd/>
            <a:tailEnd/>
          </a:ln>
        </p:spPr>
      </p:pic>
      <p:sp>
        <p:nvSpPr>
          <p:cNvPr id="6" name="5 Flecha curvada hacia la derecha"/>
          <p:cNvSpPr/>
          <p:nvPr/>
        </p:nvSpPr>
        <p:spPr>
          <a:xfrm rot="19600994">
            <a:off x="2051720" y="3051592"/>
            <a:ext cx="864096"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Rectángulo 4"/>
          <p:cNvSpPr/>
          <p:nvPr/>
        </p:nvSpPr>
        <p:spPr>
          <a:xfrm>
            <a:off x="457200" y="5500513"/>
            <a:ext cx="8478688" cy="981423"/>
          </a:xfrm>
          <a:prstGeom prst="rect">
            <a:avLst/>
          </a:prstGeom>
          <a:solidFill>
            <a:schemeClr val="bg1"/>
          </a:solidFill>
        </p:spPr>
        <p:txBody>
          <a:bodyPr wrap="square">
            <a:spAutoFit/>
          </a:bodyPr>
          <a:lstStyle/>
          <a:p>
            <a:pPr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Caso 1: Excreción renal de ácido acetilsalicílico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En una intoxicación por salicilatos se podrían reducir los niveles plasmáticos más rápidamente mediante una diuresis forzada.  Considera que el ácido débil tiene un </a:t>
            </a:r>
            <a:r>
              <a:rPr lang="es-ES" dirty="0" err="1">
                <a:latin typeface="Calibri" panose="020F0502020204030204" pitchFamily="34" charset="0"/>
                <a:ea typeface="Calibri" panose="020F0502020204030204" pitchFamily="34" charset="0"/>
                <a:cs typeface="Times New Roman" panose="02020603050405020304" pitchFamily="18" charset="0"/>
              </a:rPr>
              <a:t>pKa</a:t>
            </a:r>
            <a:r>
              <a:rPr lang="es-ES" dirty="0">
                <a:latin typeface="Calibri" panose="020F0502020204030204" pitchFamily="34" charset="0"/>
                <a:ea typeface="Calibri" panose="020F0502020204030204" pitchFamily="34" charset="0"/>
                <a:cs typeface="Times New Roman" panose="02020603050405020304" pitchFamily="18" charset="0"/>
              </a:rPr>
              <a:t>: 5</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855365"/>
            <a:ext cx="8229600" cy="4525963"/>
          </a:xfrm>
        </p:spPr>
        <p:txBody>
          <a:bodyPr>
            <a:normAutofit/>
          </a:bodyPr>
          <a:lstStyle/>
          <a:p>
            <a:pPr marL="0" indent="0">
              <a:buNone/>
            </a:pPr>
            <a:r>
              <a:rPr lang="es-ES" u="sng" dirty="0"/>
              <a:t>Aspectos a exponer-resolver: </a:t>
            </a:r>
            <a:endParaRPr lang="es-ES" dirty="0"/>
          </a:p>
          <a:p>
            <a:r>
              <a:rPr lang="es-ES" dirty="0"/>
              <a:t>¿Qué actuación que se debe realizar, acidificar o </a:t>
            </a:r>
            <a:r>
              <a:rPr lang="es-ES" dirty="0" err="1"/>
              <a:t>basificar</a:t>
            </a:r>
            <a:r>
              <a:rPr lang="es-ES" dirty="0"/>
              <a:t> la orina?</a:t>
            </a:r>
          </a:p>
          <a:p>
            <a:r>
              <a:rPr lang="es-ES" dirty="0"/>
              <a:t>Explique las bases químicas y fisiológicas para favorecer esta excreción renal.</a:t>
            </a:r>
          </a:p>
          <a:p>
            <a:r>
              <a:rPr lang="es-ES" dirty="0"/>
              <a:t>Dibuje las gráficas de: niveles plasmáticos vs tiempo y droga en orina vs tiempo</a:t>
            </a:r>
            <a:r>
              <a:rPr lang="es-ES" dirty="0" smtClean="0"/>
              <a:t>.</a:t>
            </a:r>
            <a:endParaRPr lang="es-ES" dirty="0"/>
          </a:p>
        </p:txBody>
      </p:sp>
      <p:pic>
        <p:nvPicPr>
          <p:cNvPr id="4" name="Imagen 3"/>
          <p:cNvPicPr>
            <a:picLocks noChangeAspect="1"/>
          </p:cNvPicPr>
          <p:nvPr/>
        </p:nvPicPr>
        <p:blipFill>
          <a:blip r:embed="rId2"/>
          <a:stretch>
            <a:fillRect/>
          </a:stretch>
        </p:blipFill>
        <p:spPr>
          <a:xfrm>
            <a:off x="283092" y="507786"/>
            <a:ext cx="8577815" cy="1079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51520" y="1484784"/>
            <a:ext cx="8496944" cy="4392488"/>
          </a:xfrm>
          <a:prstGeom prst="round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DE78BD-655B-47E6-B0FD-B485B2577581}"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B398AE-73E7-403D-95FE-8778D1409BA0}" type="slidenum">
              <a:rPr lang="es-ES" altLang="es-ES" sz="1200">
                <a:solidFill>
                  <a:srgbClr val="898989"/>
                </a:solidFill>
              </a:rPr>
              <a:pPr eaLnBrk="1" hangingPunct="1"/>
              <a:t>12</a:t>
            </a:fld>
            <a:endParaRPr lang="es-ES" altLang="es-ES" sz="1200">
              <a:solidFill>
                <a:srgbClr val="898989"/>
              </a:solidFill>
            </a:endParaRPr>
          </a:p>
        </p:txBody>
      </p:sp>
      <p:sp>
        <p:nvSpPr>
          <p:cNvPr id="5" name="Marcador de contenido 2"/>
          <p:cNvSpPr txBox="1">
            <a:spLocks/>
          </p:cNvSpPr>
          <p:nvPr/>
        </p:nvSpPr>
        <p:spPr>
          <a:xfrm>
            <a:off x="457200" y="930176"/>
            <a:ext cx="8507288" cy="4731072"/>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u="sng" dirty="0" smtClean="0"/>
              <a:t>PROCESO:</a:t>
            </a:r>
          </a:p>
          <a:p>
            <a:pPr marL="0" indent="0">
              <a:buFont typeface="Arial" panose="020B0604020202020204" pitchFamily="34" charset="0"/>
              <a:buNone/>
            </a:pPr>
            <a:r>
              <a:rPr lang="es-ES" b="1" dirty="0" smtClean="0"/>
              <a:t>Actividades en Clase:</a:t>
            </a:r>
          </a:p>
          <a:p>
            <a:pPr marL="0" indent="0">
              <a:buFont typeface="Arial" panose="020B0604020202020204" pitchFamily="34" charset="0"/>
              <a:buNone/>
            </a:pPr>
            <a:r>
              <a:rPr lang="es-ES" b="1" dirty="0" smtClean="0"/>
              <a:t>- 5 Grupos </a:t>
            </a:r>
            <a:r>
              <a:rPr lang="es-ES" dirty="0" smtClean="0"/>
              <a:t>(4-5 estudiantes) Asignar casos</a:t>
            </a:r>
          </a:p>
          <a:p>
            <a:pPr marL="0" indent="0">
              <a:buFont typeface="Arial" panose="020B0604020202020204" pitchFamily="34" charset="0"/>
              <a:buNone/>
            </a:pPr>
            <a:r>
              <a:rPr lang="es-ES" dirty="0" smtClean="0"/>
              <a:t>- 15-20 min </a:t>
            </a:r>
            <a:r>
              <a:rPr lang="es-ES" u="sng" dirty="0" smtClean="0"/>
              <a:t>Resolución del caso </a:t>
            </a:r>
            <a:r>
              <a:rPr lang="es-ES" dirty="0" smtClean="0"/>
              <a:t>(breve informe escrito) y preparar exposición oral</a:t>
            </a:r>
          </a:p>
          <a:p>
            <a:pPr marL="0" indent="0">
              <a:buFontTx/>
              <a:buChar char="-"/>
            </a:pPr>
            <a:r>
              <a:rPr lang="es-ES" dirty="0" smtClean="0"/>
              <a:t>10 min </a:t>
            </a:r>
            <a:r>
              <a:rPr lang="es-ES" u="sng" dirty="0" smtClean="0"/>
              <a:t>Presentación-resolución caso oral</a:t>
            </a:r>
          </a:p>
          <a:p>
            <a:pPr marL="0" indent="0">
              <a:buFontTx/>
              <a:buChar char="-"/>
            </a:pPr>
            <a:r>
              <a:rPr lang="es-ES" dirty="0" smtClean="0"/>
              <a:t>Aclarar conceptos y dudas</a:t>
            </a:r>
          </a:p>
          <a:p>
            <a:pPr marL="0" indent="0">
              <a:buFontTx/>
              <a:buChar char="-"/>
            </a:pPr>
            <a:endParaRPr lang="en-US" dirty="0" smtClean="0"/>
          </a:p>
          <a:p>
            <a:pPr marL="0" indent="0">
              <a:buFont typeface="Arial" panose="020B0604020202020204" pitchFamily="34" charset="0"/>
              <a:buNone/>
            </a:pPr>
            <a:endParaRPr lang="es-ES" dirty="0" smtClean="0"/>
          </a:p>
          <a:p>
            <a:endParaRPr lang="es-ES" dirty="0"/>
          </a:p>
        </p:txBody>
      </p:sp>
      <p:sp>
        <p:nvSpPr>
          <p:cNvPr id="7" name="Rectángulo 6"/>
          <p:cNvSpPr/>
          <p:nvPr/>
        </p:nvSpPr>
        <p:spPr>
          <a:xfrm>
            <a:off x="2555776" y="7029400"/>
            <a:ext cx="3920625" cy="369332"/>
          </a:xfrm>
          <a:prstGeom prst="rect">
            <a:avLst/>
          </a:prstGeom>
        </p:spPr>
        <p:txBody>
          <a:bodyPr wrap="none">
            <a:spAutoFit/>
          </a:bodyPr>
          <a:lstStyle/>
          <a:p>
            <a:pPr marL="0" indent="0">
              <a:buFont typeface="Arial" panose="020B0604020202020204" pitchFamily="34" charset="0"/>
              <a:buNone/>
            </a:pPr>
            <a:r>
              <a:rPr lang="es-ES" b="1" dirty="0" smtClean="0"/>
              <a:t>Test  previo – posterior estudiantes 3ºC</a:t>
            </a:r>
            <a:endParaRPr lang="en-US" b="1" dirty="0"/>
          </a:p>
        </p:txBody>
      </p:sp>
      <p:sp>
        <p:nvSpPr>
          <p:cNvPr id="12" name="11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spTree>
    <p:extLst>
      <p:ext uri="{BB962C8B-B14F-4D97-AF65-F5344CB8AC3E}">
        <p14:creationId xmlns:p14="http://schemas.microsoft.com/office/powerpoint/2010/main" val="13198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51520" y="1484784"/>
            <a:ext cx="8496944" cy="4392488"/>
          </a:xfrm>
          <a:prstGeom prst="round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DE78BD-655B-47E6-B0FD-B485B2577581}"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B398AE-73E7-403D-95FE-8778D1409BA0}" type="slidenum">
              <a:rPr lang="es-ES" altLang="es-ES" sz="1200">
                <a:solidFill>
                  <a:srgbClr val="898989"/>
                </a:solidFill>
              </a:rPr>
              <a:pPr eaLnBrk="1" hangingPunct="1"/>
              <a:t>13</a:t>
            </a:fld>
            <a:endParaRPr lang="es-ES" altLang="es-ES" sz="1200">
              <a:solidFill>
                <a:srgbClr val="898989"/>
              </a:solidFill>
            </a:endParaRPr>
          </a:p>
        </p:txBody>
      </p:sp>
      <p:sp>
        <p:nvSpPr>
          <p:cNvPr id="5" name="Marcador de contenido 2"/>
          <p:cNvSpPr txBox="1">
            <a:spLocks/>
          </p:cNvSpPr>
          <p:nvPr/>
        </p:nvSpPr>
        <p:spPr>
          <a:xfrm>
            <a:off x="457200" y="930176"/>
            <a:ext cx="8507288" cy="5112568"/>
          </a:xfrm>
          <a:prstGeom prst="rect">
            <a:avLst/>
          </a:prstGeom>
        </p:spPr>
        <p:txBody>
          <a:bodyPr>
            <a:normAutofit fontScale="925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u="sng" dirty="0" smtClean="0"/>
              <a:t>PROCESO:</a:t>
            </a:r>
          </a:p>
          <a:p>
            <a:pPr marL="0" indent="0">
              <a:buFont typeface="Arial" panose="020B0604020202020204" pitchFamily="34" charset="0"/>
              <a:buNone/>
            </a:pPr>
            <a:r>
              <a:rPr lang="es-ES" b="1" dirty="0" smtClean="0"/>
              <a:t>Actividades en Clase:</a:t>
            </a:r>
          </a:p>
          <a:p>
            <a:pPr marL="0" indent="0">
              <a:buFont typeface="Arial" panose="020B0604020202020204" pitchFamily="34" charset="0"/>
              <a:buNone/>
            </a:pPr>
            <a:r>
              <a:rPr lang="es-ES" b="1" dirty="0" smtClean="0"/>
              <a:t>- 5 Grupos </a:t>
            </a:r>
            <a:r>
              <a:rPr lang="es-ES" dirty="0" smtClean="0"/>
              <a:t>(4-5 estudiantes) Asignar casos</a:t>
            </a:r>
          </a:p>
          <a:p>
            <a:pPr marL="0" indent="0">
              <a:buFont typeface="Arial" panose="020B0604020202020204" pitchFamily="34" charset="0"/>
              <a:buNone/>
            </a:pPr>
            <a:r>
              <a:rPr lang="es-ES" dirty="0" smtClean="0"/>
              <a:t>- 15-20 min </a:t>
            </a:r>
            <a:r>
              <a:rPr lang="es-ES" u="sng" dirty="0" smtClean="0"/>
              <a:t>Resolución del caso </a:t>
            </a:r>
            <a:r>
              <a:rPr lang="es-ES" dirty="0" smtClean="0"/>
              <a:t>(breve informe escrito) y preparar exposición oral</a:t>
            </a:r>
          </a:p>
          <a:p>
            <a:pPr marL="0" indent="0">
              <a:buFontTx/>
              <a:buChar char="-"/>
            </a:pPr>
            <a:r>
              <a:rPr lang="es-ES" dirty="0" smtClean="0"/>
              <a:t>10 min </a:t>
            </a:r>
            <a:r>
              <a:rPr lang="es-ES" u="sng" dirty="0" smtClean="0"/>
              <a:t>Presentación-resolución caso oral</a:t>
            </a:r>
          </a:p>
          <a:p>
            <a:pPr marL="0" indent="0">
              <a:buFontTx/>
              <a:buChar char="-"/>
            </a:pPr>
            <a:r>
              <a:rPr lang="es-ES" dirty="0" smtClean="0"/>
              <a:t>Aclarar conceptos y dudas</a:t>
            </a:r>
          </a:p>
          <a:p>
            <a:pPr marL="0" indent="0">
              <a:buFontTx/>
              <a:buChar char="-"/>
            </a:pPr>
            <a:r>
              <a:rPr lang="es-ES" b="1" u="sng" dirty="0" smtClean="0"/>
              <a:t>Evaluación Individual</a:t>
            </a:r>
            <a:r>
              <a:rPr lang="es-ES" b="1" dirty="0" smtClean="0"/>
              <a:t>: Test SOCRATIVE</a:t>
            </a:r>
          </a:p>
          <a:p>
            <a:pPr marL="0" indent="0">
              <a:buFontTx/>
              <a:buChar char="-"/>
            </a:pPr>
            <a:r>
              <a:rPr lang="es-ES" dirty="0" smtClean="0"/>
              <a:t>Revisión aciertos errores preguntas Test: </a:t>
            </a:r>
            <a:r>
              <a:rPr lang="es-ES" dirty="0" err="1" smtClean="0"/>
              <a:t>feed</a:t>
            </a:r>
            <a:r>
              <a:rPr lang="es-ES" dirty="0" smtClean="0"/>
              <a:t>-back</a:t>
            </a:r>
            <a:endParaRPr lang="en-US" dirty="0" smtClean="0"/>
          </a:p>
          <a:p>
            <a:pPr marL="0" indent="0">
              <a:buFont typeface="Arial" panose="020B0604020202020204" pitchFamily="34" charset="0"/>
              <a:buNone/>
            </a:pPr>
            <a:endParaRPr lang="es-ES" dirty="0" smtClean="0"/>
          </a:p>
          <a:p>
            <a:endParaRPr lang="es-ES" dirty="0"/>
          </a:p>
        </p:txBody>
      </p:sp>
      <p:sp>
        <p:nvSpPr>
          <p:cNvPr id="12" name="11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spTree>
    <p:extLst>
      <p:ext uri="{BB962C8B-B14F-4D97-AF65-F5344CB8AC3E}">
        <p14:creationId xmlns:p14="http://schemas.microsoft.com/office/powerpoint/2010/main" val="13198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DE78BD-655B-47E6-B0FD-B485B2577581}"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B398AE-73E7-403D-95FE-8778D1409BA0}" type="slidenum">
              <a:rPr lang="es-ES" altLang="es-ES" sz="1200">
                <a:solidFill>
                  <a:srgbClr val="898989"/>
                </a:solidFill>
              </a:rPr>
              <a:pPr eaLnBrk="1" hangingPunct="1"/>
              <a:t>14</a:t>
            </a:fld>
            <a:endParaRPr lang="es-ES" altLang="es-ES" sz="1200">
              <a:solidFill>
                <a:srgbClr val="898989"/>
              </a:solidFill>
            </a:endParaRPr>
          </a:p>
        </p:txBody>
      </p:sp>
      <p:sp>
        <p:nvSpPr>
          <p:cNvPr id="5" name="Marcador de contenido 2"/>
          <p:cNvSpPr txBox="1">
            <a:spLocks/>
          </p:cNvSpPr>
          <p:nvPr/>
        </p:nvSpPr>
        <p:spPr>
          <a:xfrm>
            <a:off x="457200" y="930176"/>
            <a:ext cx="8507288" cy="5112568"/>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b="1" dirty="0" smtClean="0"/>
              <a:t>EVALUACIÓN:</a:t>
            </a:r>
          </a:p>
          <a:p>
            <a:pPr marL="0" indent="0">
              <a:buNone/>
            </a:pPr>
            <a:endParaRPr lang="es-ES" b="1" dirty="0" smtClean="0"/>
          </a:p>
          <a:p>
            <a:pPr marL="0" indent="0">
              <a:buFontTx/>
              <a:buChar char="-"/>
            </a:pPr>
            <a:r>
              <a:rPr lang="es-ES" dirty="0" smtClean="0"/>
              <a:t>Informe escrito del grupo</a:t>
            </a:r>
          </a:p>
          <a:p>
            <a:pPr marL="0" indent="0">
              <a:buFontTx/>
              <a:buChar char="-"/>
            </a:pPr>
            <a:r>
              <a:rPr lang="es-ES" dirty="0" smtClean="0"/>
              <a:t>Presentación del caso</a:t>
            </a:r>
          </a:p>
          <a:p>
            <a:pPr marL="0" indent="0">
              <a:buFontTx/>
              <a:buChar char="-"/>
            </a:pPr>
            <a:r>
              <a:rPr lang="es-ES" dirty="0" smtClean="0"/>
              <a:t>Evaluación Individual o Grupal: Test SOCRATIVE</a:t>
            </a:r>
          </a:p>
          <a:p>
            <a:pPr marL="0" indent="0">
              <a:buFontTx/>
              <a:buChar char="-"/>
            </a:pPr>
            <a:r>
              <a:rPr lang="es-ES" dirty="0" smtClean="0"/>
              <a:t>Revisión aciertos-errores: </a:t>
            </a:r>
            <a:r>
              <a:rPr lang="es-ES" dirty="0" err="1" smtClean="0"/>
              <a:t>feed</a:t>
            </a:r>
            <a:r>
              <a:rPr lang="es-ES" dirty="0" smtClean="0"/>
              <a:t>-back</a:t>
            </a:r>
            <a:endParaRPr lang="en-US" dirty="0" smtClean="0"/>
          </a:p>
          <a:p>
            <a:pPr marL="0" indent="0">
              <a:buFont typeface="Arial" panose="020B0604020202020204" pitchFamily="34" charset="0"/>
              <a:buNone/>
            </a:pPr>
            <a:endParaRPr lang="es-ES" dirty="0" smtClean="0"/>
          </a:p>
          <a:p>
            <a:endParaRPr lang="es-ES" dirty="0"/>
          </a:p>
        </p:txBody>
      </p:sp>
      <p:sp>
        <p:nvSpPr>
          <p:cNvPr id="7" name="Rectángulo 6"/>
          <p:cNvSpPr/>
          <p:nvPr/>
        </p:nvSpPr>
        <p:spPr>
          <a:xfrm>
            <a:off x="2555776" y="7029400"/>
            <a:ext cx="3920625" cy="369332"/>
          </a:xfrm>
          <a:prstGeom prst="rect">
            <a:avLst/>
          </a:prstGeom>
        </p:spPr>
        <p:txBody>
          <a:bodyPr wrap="none">
            <a:spAutoFit/>
          </a:bodyPr>
          <a:lstStyle/>
          <a:p>
            <a:pPr marL="0" indent="0">
              <a:buFont typeface="Arial" panose="020B0604020202020204" pitchFamily="34" charset="0"/>
              <a:buNone/>
            </a:pPr>
            <a:r>
              <a:rPr lang="es-ES" b="1" dirty="0" smtClean="0"/>
              <a:t>Test  previo – posterior estudiantes 3ºC</a:t>
            </a:r>
            <a:endParaRPr lang="en-US" b="1" dirty="0"/>
          </a:p>
        </p:txBody>
      </p:sp>
      <p:sp>
        <p:nvSpPr>
          <p:cNvPr id="12" name="11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spTree>
    <p:extLst>
      <p:ext uri="{BB962C8B-B14F-4D97-AF65-F5344CB8AC3E}">
        <p14:creationId xmlns:p14="http://schemas.microsoft.com/office/powerpoint/2010/main" val="13198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9512" y="404664"/>
            <a:ext cx="5922403" cy="3344416"/>
          </a:xfrm>
          <a:prstGeom prst="rect">
            <a:avLst/>
          </a:prstGeom>
          <a:noFill/>
          <a:ln w="9525">
            <a:noFill/>
            <a:miter lim="800000"/>
            <a:headEnd/>
            <a:tailEnd/>
          </a:ln>
        </p:spPr>
      </p:pic>
      <p:sp>
        <p:nvSpPr>
          <p:cNvPr id="3" name="2 Rectángulo"/>
          <p:cNvSpPr/>
          <p:nvPr/>
        </p:nvSpPr>
        <p:spPr>
          <a:xfrm>
            <a:off x="6444208" y="620688"/>
            <a:ext cx="2312621" cy="646331"/>
          </a:xfrm>
          <a:prstGeom prst="rect">
            <a:avLst/>
          </a:prstGeom>
        </p:spPr>
        <p:txBody>
          <a:bodyPr wrap="none">
            <a:spAutoFit/>
          </a:bodyPr>
          <a:lstStyle/>
          <a:p>
            <a:r>
              <a:rPr lang="es-ES" sz="3600" b="1" dirty="0" smtClean="0"/>
              <a:t>SOCRATIVE</a:t>
            </a:r>
            <a:endParaRPr lang="es-ES" sz="3600" b="1" dirty="0"/>
          </a:p>
        </p:txBody>
      </p:sp>
      <p:pic>
        <p:nvPicPr>
          <p:cNvPr id="9219" name="Picture 3"/>
          <p:cNvPicPr>
            <a:picLocks noChangeAspect="1" noChangeArrowheads="1"/>
          </p:cNvPicPr>
          <p:nvPr/>
        </p:nvPicPr>
        <p:blipFill>
          <a:blip r:embed="rId3" cstate="print"/>
          <a:srcRect/>
          <a:stretch>
            <a:fillRect/>
          </a:stretch>
        </p:blipFill>
        <p:spPr bwMode="auto">
          <a:xfrm>
            <a:off x="4140920" y="2492896"/>
            <a:ext cx="5003080" cy="4170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95536" y="260648"/>
            <a:ext cx="6115050" cy="5734050"/>
          </a:xfrm>
          <a:prstGeom prst="rect">
            <a:avLst/>
          </a:prstGeom>
          <a:noFill/>
          <a:ln w="9525">
            <a:noFill/>
            <a:miter lim="800000"/>
            <a:headEnd/>
            <a:tailEnd/>
          </a:ln>
        </p:spPr>
      </p:pic>
      <p:sp>
        <p:nvSpPr>
          <p:cNvPr id="6" name="5 Rectángulo"/>
          <p:cNvSpPr/>
          <p:nvPr/>
        </p:nvSpPr>
        <p:spPr>
          <a:xfrm>
            <a:off x="6660232" y="1484784"/>
            <a:ext cx="2312621" cy="646331"/>
          </a:xfrm>
          <a:prstGeom prst="rect">
            <a:avLst/>
          </a:prstGeom>
        </p:spPr>
        <p:txBody>
          <a:bodyPr wrap="none">
            <a:spAutoFit/>
          </a:bodyPr>
          <a:lstStyle/>
          <a:p>
            <a:r>
              <a:rPr lang="es-ES" sz="3600" b="1" dirty="0" smtClean="0"/>
              <a:t>SOCRATIVE</a:t>
            </a:r>
            <a:endParaRPr lang="es-E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ítulo 1"/>
          <p:cNvSpPr>
            <a:spLocks noGrp="1"/>
          </p:cNvSpPr>
          <p:nvPr>
            <p:ph type="ctrTitle"/>
          </p:nvPr>
        </p:nvSpPr>
        <p:spPr bwMode="auto">
          <a:xfrm>
            <a:off x="539552" y="2276872"/>
            <a:ext cx="77724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 altLang="es-ES" sz="4000" dirty="0" smtClean="0">
                <a:latin typeface="Helvetica" panose="020B0604020202020204" pitchFamily="34" charset="0"/>
              </a:rPr>
              <a:t>Organización de clase inversa</a:t>
            </a:r>
            <a:br>
              <a:rPr lang="es-ES" altLang="es-ES" sz="4000" dirty="0" smtClean="0">
                <a:latin typeface="Helvetica" panose="020B0604020202020204" pitchFamily="34" charset="0"/>
              </a:rPr>
            </a:br>
            <a:endParaRPr lang="es-ES" altLang="es-ES" sz="4000" dirty="0" smtClean="0">
              <a:latin typeface="Helvetica" panose="020B0604020202020204" pitchFamily="34" charset="0"/>
            </a:endParaRPr>
          </a:p>
        </p:txBody>
      </p:sp>
      <p:sp>
        <p:nvSpPr>
          <p:cNvPr id="3" name="Subtítulo 2"/>
          <p:cNvSpPr>
            <a:spLocks noGrp="1"/>
          </p:cNvSpPr>
          <p:nvPr>
            <p:ph type="subTitle" idx="1"/>
          </p:nvPr>
        </p:nvSpPr>
        <p:spPr>
          <a:xfrm>
            <a:off x="983256" y="2794238"/>
            <a:ext cx="6400800" cy="633413"/>
          </a:xfrm>
        </p:spPr>
        <p:txBody>
          <a:bodyPr vert="horz" wrap="square" lIns="91440" tIns="45720" rIns="91440" bIns="45720" numCol="1" anchor="t" anchorCtr="0" compatLnSpc="1">
            <a:prstTxWarp prst="textNoShape">
              <a:avLst/>
            </a:prstTxWarp>
          </a:bodyPr>
          <a:lstStyle/>
          <a:p>
            <a:pPr eaLnBrk="1" hangingPunct="1"/>
            <a:r>
              <a:rPr lang="es-ES" b="1" dirty="0"/>
              <a:t/>
            </a:r>
            <a:br>
              <a:rPr lang="es-ES" b="1" dirty="0"/>
            </a:br>
            <a:r>
              <a:rPr lang="es-ES" b="1" dirty="0" smtClean="0"/>
              <a:t>Tema: Procesos y Factores que influyen en la Excreción Renal</a:t>
            </a:r>
            <a:endParaRPr lang="es-ES" altLang="es-ES" dirty="0" smtClean="0">
              <a:solidFill>
                <a:srgbClr val="898989"/>
              </a:solidFill>
              <a:latin typeface="Helvetica" panose="020B0604020202020204" pitchFamily="34" charset="0"/>
            </a:endParaRPr>
          </a:p>
        </p:txBody>
      </p:sp>
      <p:sp>
        <p:nvSpPr>
          <p:cNvPr id="4" name="Subtítulo 2"/>
          <p:cNvSpPr txBox="1">
            <a:spLocks/>
          </p:cNvSpPr>
          <p:nvPr/>
        </p:nvSpPr>
        <p:spPr>
          <a:xfrm>
            <a:off x="1371600" y="6143625"/>
            <a:ext cx="6400800" cy="341313"/>
          </a:xfrm>
          <a:prstGeom prst="rect">
            <a:avLst/>
          </a:prstGeom>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Font typeface="Arial"/>
              <a:buNone/>
              <a:defRPr/>
            </a:pPr>
            <a:r>
              <a:rPr lang="es-ES" sz="1500" dirty="0" smtClean="0">
                <a:solidFill>
                  <a:prstClr val="black">
                    <a:tint val="75000"/>
                  </a:prstClr>
                </a:solidFill>
                <a:latin typeface="N Helvetica Narrow"/>
                <a:cs typeface="N Helvetica Narrow"/>
              </a:rPr>
              <a:t>AMALIA UBEDA PASCUAL</a:t>
            </a:r>
          </a:p>
        </p:txBody>
      </p:sp>
      <p:sp>
        <p:nvSpPr>
          <p:cNvPr id="5" name="Subtítulo 2"/>
          <p:cNvSpPr txBox="1">
            <a:spLocks/>
          </p:cNvSpPr>
          <p:nvPr/>
        </p:nvSpPr>
        <p:spPr>
          <a:xfrm>
            <a:off x="1259442" y="4880411"/>
            <a:ext cx="6400800" cy="633413"/>
          </a:xfrm>
          <a:prstGeom prst="rect">
            <a:avLst/>
          </a:prstGeom>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S PGothic" panose="020B0600070205080204" pitchFamily="34" charset="-128"/>
                <a:cs typeface="ＭＳ Ｐゴシック" charset="0"/>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endParaRPr lang="es-ES" altLang="es-ES" dirty="0" smtClean="0">
              <a:solidFill>
                <a:srgbClr val="898989"/>
              </a:solidFill>
              <a:latin typeface="Helvetica" panose="020B0604020202020204" pitchFamily="34" charset="0"/>
            </a:endParaRPr>
          </a:p>
        </p:txBody>
      </p:sp>
      <p:grpSp>
        <p:nvGrpSpPr>
          <p:cNvPr id="2" name="Grupo 1"/>
          <p:cNvGrpSpPr/>
          <p:nvPr/>
        </p:nvGrpSpPr>
        <p:grpSpPr>
          <a:xfrm>
            <a:off x="5220072" y="4437112"/>
            <a:ext cx="3456384" cy="1440160"/>
            <a:chOff x="5220072" y="4437112"/>
            <a:chExt cx="3456384" cy="1440160"/>
          </a:xfrm>
        </p:grpSpPr>
        <p:sp>
          <p:nvSpPr>
            <p:cNvPr id="6" name="5 Marco"/>
            <p:cNvSpPr/>
            <p:nvPr/>
          </p:nvSpPr>
          <p:spPr>
            <a:xfrm>
              <a:off x="5220072" y="4437112"/>
              <a:ext cx="3456384" cy="144016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 name="6 Rectángulo"/>
            <p:cNvSpPr/>
            <p:nvPr/>
          </p:nvSpPr>
          <p:spPr>
            <a:xfrm>
              <a:off x="5796136" y="4797152"/>
              <a:ext cx="2520280" cy="707886"/>
            </a:xfrm>
            <a:prstGeom prst="rect">
              <a:avLst/>
            </a:prstGeom>
          </p:spPr>
          <p:txBody>
            <a:bodyPr wrap="square">
              <a:spAutoFit/>
            </a:bodyPr>
            <a:lstStyle/>
            <a:p>
              <a:r>
                <a:rPr lang="es-ES" altLang="es-ES" sz="4000" dirty="0" smtClean="0">
                  <a:solidFill>
                    <a:schemeClr val="accent1">
                      <a:lumMod val="75000"/>
                    </a:schemeClr>
                  </a:solidFill>
                  <a:latin typeface="Helvetica" panose="020B0604020202020204" pitchFamily="34" charset="0"/>
                  <a:ea typeface="MS PGothic" panose="020B0600070205080204" pitchFamily="34" charset="-128"/>
                </a:rPr>
                <a:t>Proyecto</a:t>
              </a:r>
              <a:endParaRPr lang="es-ES" dirty="0">
                <a:solidFill>
                  <a:schemeClr val="accent1">
                    <a:lumMod val="75000"/>
                  </a:schemeClr>
                </a:solidFill>
              </a:endParaRPr>
            </a:p>
          </p:txBody>
        </p:sp>
      </p:grpSp>
    </p:spTree>
    <p:extLst>
      <p:ext uri="{BB962C8B-B14F-4D97-AF65-F5344CB8AC3E}">
        <p14:creationId xmlns:p14="http://schemas.microsoft.com/office/powerpoint/2010/main" val="62967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DE78BD-655B-47E6-B0FD-B485B2577581}"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B398AE-73E7-403D-95FE-8778D1409BA0}" type="slidenum">
              <a:rPr lang="es-ES" altLang="es-ES" sz="1200">
                <a:solidFill>
                  <a:srgbClr val="898989"/>
                </a:solidFill>
              </a:rPr>
              <a:pPr eaLnBrk="1" hangingPunct="1"/>
              <a:t>18</a:t>
            </a:fld>
            <a:endParaRPr lang="es-ES" altLang="es-ES" sz="1200">
              <a:solidFill>
                <a:srgbClr val="898989"/>
              </a:solidFill>
            </a:endParaRPr>
          </a:p>
        </p:txBody>
      </p:sp>
      <p:sp>
        <p:nvSpPr>
          <p:cNvPr id="5" name="Marcador de contenido 2"/>
          <p:cNvSpPr txBox="1">
            <a:spLocks/>
          </p:cNvSpPr>
          <p:nvPr/>
        </p:nvSpPr>
        <p:spPr>
          <a:xfrm>
            <a:off x="395536" y="908720"/>
            <a:ext cx="8507288" cy="5112568"/>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s-ES" b="1" dirty="0" smtClean="0"/>
          </a:p>
          <a:p>
            <a:pPr marL="0" indent="0">
              <a:buFont typeface="Arial" panose="020B0604020202020204" pitchFamily="34" charset="0"/>
              <a:buNone/>
            </a:pPr>
            <a:endParaRPr lang="es-ES" dirty="0" smtClean="0"/>
          </a:p>
          <a:p>
            <a:endParaRPr lang="es-ES" dirty="0"/>
          </a:p>
        </p:txBody>
      </p:sp>
      <p:sp>
        <p:nvSpPr>
          <p:cNvPr id="7" name="Rectángulo 6"/>
          <p:cNvSpPr/>
          <p:nvPr/>
        </p:nvSpPr>
        <p:spPr>
          <a:xfrm>
            <a:off x="2555776" y="7029400"/>
            <a:ext cx="3920625" cy="369332"/>
          </a:xfrm>
          <a:prstGeom prst="rect">
            <a:avLst/>
          </a:prstGeom>
        </p:spPr>
        <p:txBody>
          <a:bodyPr wrap="none">
            <a:spAutoFit/>
          </a:bodyPr>
          <a:lstStyle/>
          <a:p>
            <a:pPr marL="0" indent="0">
              <a:buFont typeface="Arial" panose="020B0604020202020204" pitchFamily="34" charset="0"/>
              <a:buNone/>
            </a:pPr>
            <a:r>
              <a:rPr lang="es-ES" b="1" dirty="0" smtClean="0"/>
              <a:t>Test  previo – posterior estudiantes 3ºC</a:t>
            </a:r>
            <a:endParaRPr lang="en-US" b="1" dirty="0"/>
          </a:p>
        </p:txBody>
      </p:sp>
      <p:sp>
        <p:nvSpPr>
          <p:cNvPr id="12" name="11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pic>
        <p:nvPicPr>
          <p:cNvPr id="8194" name="Picture 2"/>
          <p:cNvPicPr>
            <a:picLocks noChangeAspect="1" noChangeArrowheads="1"/>
          </p:cNvPicPr>
          <p:nvPr/>
        </p:nvPicPr>
        <p:blipFill>
          <a:blip r:embed="rId3" cstate="print"/>
          <a:srcRect/>
          <a:stretch>
            <a:fillRect/>
          </a:stretch>
        </p:blipFill>
        <p:spPr bwMode="auto">
          <a:xfrm>
            <a:off x="9168606" y="1583816"/>
            <a:ext cx="3629025" cy="376237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2411760" y="1124744"/>
            <a:ext cx="6048672" cy="4829559"/>
          </a:xfrm>
          <a:prstGeom prst="rect">
            <a:avLst/>
          </a:prstGeom>
          <a:noFill/>
          <a:ln w="9525">
            <a:noFill/>
            <a:miter lim="800000"/>
            <a:headEnd/>
            <a:tailEnd/>
          </a:ln>
        </p:spPr>
      </p:pic>
    </p:spTree>
    <p:extLst>
      <p:ext uri="{BB962C8B-B14F-4D97-AF65-F5344CB8AC3E}">
        <p14:creationId xmlns:p14="http://schemas.microsoft.com/office/powerpoint/2010/main" val="131989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a:grpSpLocks/>
          </p:cNvGrpSpPr>
          <p:nvPr/>
        </p:nvGrpSpPr>
        <p:grpSpPr bwMode="auto">
          <a:xfrm>
            <a:off x="0" y="-17016"/>
            <a:ext cx="9144001" cy="6858000"/>
            <a:chOff x="0" y="0"/>
            <a:chExt cx="5760" cy="4320"/>
          </a:xfrm>
        </p:grpSpPr>
        <p:sp>
          <p:nvSpPr>
            <p:cNvPr id="15364" name="Rectangle 16"/>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p:spPr>
          <p:txBody>
            <a:bodyPr wrap="none" anchor="ctr"/>
            <a:lstStyle/>
            <a:p>
              <a:endParaRPr lang="es-ES"/>
            </a:p>
          </p:txBody>
        </p:sp>
        <p:pic>
          <p:nvPicPr>
            <p:cNvPr id="15365" name="Picture 15"/>
            <p:cNvPicPr>
              <a:picLocks noChangeAspect="1" noChangeArrowheads="1"/>
            </p:cNvPicPr>
            <p:nvPr/>
          </p:nvPicPr>
          <p:blipFill>
            <a:blip r:embed="rId3" cstate="print"/>
            <a:srcRect l="15352" t="42520" r="35638" b="7396"/>
            <a:stretch>
              <a:fillRect/>
            </a:stretch>
          </p:blipFill>
          <p:spPr bwMode="auto">
            <a:xfrm>
              <a:off x="0" y="346"/>
              <a:ext cx="5760" cy="3679"/>
            </a:xfrm>
            <a:prstGeom prst="rect">
              <a:avLst/>
            </a:prstGeom>
            <a:noFill/>
            <a:ln w="9525">
              <a:noFill/>
              <a:miter lim="800000"/>
              <a:headEnd/>
              <a:tailEnd/>
            </a:ln>
          </p:spPr>
        </p:pic>
      </p:grpSp>
      <p:pic>
        <p:nvPicPr>
          <p:cNvPr id="4" name="Imagen 3"/>
          <p:cNvPicPr>
            <a:picLocks noChangeAspect="1"/>
          </p:cNvPicPr>
          <p:nvPr/>
        </p:nvPicPr>
        <p:blipFill>
          <a:blip r:embed="rId4"/>
          <a:stretch>
            <a:fillRect/>
          </a:stretch>
        </p:blipFill>
        <p:spPr>
          <a:xfrm>
            <a:off x="179512" y="4862100"/>
            <a:ext cx="3932261" cy="1475360"/>
          </a:xfrm>
          <a:prstGeom prst="rect">
            <a:avLst/>
          </a:prstGeom>
        </p:spPr>
      </p:pic>
    </p:spTree>
    <p:extLst>
      <p:ext uri="{BB962C8B-B14F-4D97-AF65-F5344CB8AC3E}">
        <p14:creationId xmlns:p14="http://schemas.microsoft.com/office/powerpoint/2010/main" val="443475521"/>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24BB0C-77E9-445A-A570-5C3DF3D8193C}" type="datetime3">
              <a:rPr lang="es-ES" altLang="es-ES" smtClean="0"/>
              <a:pPr/>
              <a:t>19.07.18</a:t>
            </a:fld>
            <a:endParaRPr lang="es-ES" altLang="es-ES"/>
          </a:p>
        </p:txBody>
      </p:sp>
      <p:sp>
        <p:nvSpPr>
          <p:cNvPr id="3" name="Marcador de pie de página 2"/>
          <p:cNvSpPr>
            <a:spLocks noGrp="1"/>
          </p:cNvSpPr>
          <p:nvPr>
            <p:ph type="ftr" sz="quarter" idx="11"/>
          </p:nvPr>
        </p:nvSpPr>
        <p:spPr/>
        <p:txBody>
          <a:bodyPr/>
          <a:lstStyle/>
          <a:p>
            <a:r>
              <a:rPr lang="es-ES_tradnl" altLang="es-ES" smtClean="0"/>
              <a:t>Titular de la Presentación</a:t>
            </a:r>
            <a:endParaRPr lang="es-ES" altLang="es-ES"/>
          </a:p>
        </p:txBody>
      </p:sp>
      <p:sp>
        <p:nvSpPr>
          <p:cNvPr id="4" name="Marcador de número de diapositiva 3"/>
          <p:cNvSpPr>
            <a:spLocks noGrp="1"/>
          </p:cNvSpPr>
          <p:nvPr>
            <p:ph type="sldNum" sz="quarter" idx="12"/>
          </p:nvPr>
        </p:nvSpPr>
        <p:spPr/>
        <p:txBody>
          <a:bodyPr/>
          <a:lstStyle/>
          <a:p>
            <a:fld id="{2ABCD16D-0B20-4ECE-8024-7E1F3229F71B}" type="slidenum">
              <a:rPr lang="es-ES" altLang="es-ES" smtClean="0"/>
              <a:pPr/>
              <a:t>2</a:t>
            </a:fld>
            <a:endParaRPr lang="es-ES" altLang="es-ES"/>
          </a:p>
        </p:txBody>
      </p:sp>
      <p:pic>
        <p:nvPicPr>
          <p:cNvPr id="5" name="Imagen 4"/>
          <p:cNvPicPr>
            <a:picLocks noChangeAspect="1"/>
          </p:cNvPicPr>
          <p:nvPr/>
        </p:nvPicPr>
        <p:blipFill>
          <a:blip r:embed="rId3"/>
          <a:stretch>
            <a:fillRect/>
          </a:stretch>
        </p:blipFill>
        <p:spPr>
          <a:xfrm>
            <a:off x="-1896" y="908720"/>
            <a:ext cx="8719873" cy="3679484"/>
          </a:xfrm>
          <a:prstGeom prst="rect">
            <a:avLst/>
          </a:prstGeom>
        </p:spPr>
      </p:pic>
      <p:pic>
        <p:nvPicPr>
          <p:cNvPr id="6" name="Imagen 5"/>
          <p:cNvPicPr>
            <a:picLocks noChangeAspect="1"/>
          </p:cNvPicPr>
          <p:nvPr/>
        </p:nvPicPr>
        <p:blipFill rotWithShape="1">
          <a:blip r:embed="rId4"/>
          <a:srcRect b="11438"/>
          <a:stretch/>
        </p:blipFill>
        <p:spPr>
          <a:xfrm>
            <a:off x="5004048" y="2703706"/>
            <a:ext cx="4004568" cy="3530764"/>
          </a:xfrm>
          <a:prstGeom prst="rect">
            <a:avLst/>
          </a:prstGeom>
        </p:spPr>
      </p:pic>
      <p:pic>
        <p:nvPicPr>
          <p:cNvPr id="8" name="Imagen 7"/>
          <p:cNvPicPr>
            <a:picLocks noChangeAspect="1"/>
          </p:cNvPicPr>
          <p:nvPr/>
        </p:nvPicPr>
        <p:blipFill>
          <a:blip r:embed="rId5"/>
          <a:stretch>
            <a:fillRect/>
          </a:stretch>
        </p:blipFill>
        <p:spPr>
          <a:xfrm>
            <a:off x="7318530" y="3178952"/>
            <a:ext cx="1573950" cy="1114144"/>
          </a:xfrm>
          <a:prstGeom prst="rect">
            <a:avLst/>
          </a:prstGeom>
        </p:spPr>
      </p:pic>
      <p:pic>
        <p:nvPicPr>
          <p:cNvPr id="7" name="Imagen 6"/>
          <p:cNvPicPr>
            <a:picLocks noChangeAspect="1"/>
          </p:cNvPicPr>
          <p:nvPr/>
        </p:nvPicPr>
        <p:blipFill rotWithShape="1">
          <a:blip r:embed="rId4"/>
          <a:srcRect l="14945" t="41391" r="12461" b="11649"/>
          <a:stretch/>
        </p:blipFill>
        <p:spPr>
          <a:xfrm>
            <a:off x="4698291" y="3038700"/>
            <a:ext cx="4442035" cy="2860776"/>
          </a:xfrm>
          <a:prstGeom prst="rect">
            <a:avLst/>
          </a:prstGeom>
        </p:spPr>
      </p:pic>
    </p:spTree>
    <p:extLst>
      <p:ext uri="{BB962C8B-B14F-4D97-AF65-F5344CB8AC3E}">
        <p14:creationId xmlns:p14="http://schemas.microsoft.com/office/powerpoint/2010/main" val="29087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2402" y="764704"/>
            <a:ext cx="8603450" cy="4824536"/>
          </a:xfrm>
          <a:prstGeom prst="rect">
            <a:avLst/>
          </a:prstGeom>
        </p:spPr>
      </p:pic>
    </p:spTree>
    <p:extLst>
      <p:ext uri="{BB962C8B-B14F-4D97-AF65-F5344CB8AC3E}">
        <p14:creationId xmlns:p14="http://schemas.microsoft.com/office/powerpoint/2010/main" val="390781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Rectángulo"/>
          <p:cNvSpPr/>
          <p:nvPr/>
        </p:nvSpPr>
        <p:spPr>
          <a:xfrm>
            <a:off x="4453217" y="3244334"/>
            <a:ext cx="237566" cy="369332"/>
          </a:xfrm>
          <a:prstGeom prst="rect">
            <a:avLst/>
          </a:prstGeom>
        </p:spPr>
        <p:txBody>
          <a:bodyPr wrap="none">
            <a:spAutoFit/>
          </a:bodyPr>
          <a:lstStyle/>
          <a:p>
            <a:r>
              <a:rPr lang="es-ES" dirty="0"/>
              <a:t> </a:t>
            </a:r>
          </a:p>
        </p:txBody>
      </p:sp>
      <p:sp>
        <p:nvSpPr>
          <p:cNvPr id="3074" name="AutoShape 2" descr="data:image/jpg;base64,%20/9j/4AAQSkZJRgABAQEAYABgAAD/2wBDAAUDBAQEAwUEBAQFBQUGBwwIBwcHBw8LCwkMEQ8SEhEPERETFhwXExQaFRERGCEYGh0dHx8fExciJCIeJBweHx7/2wBDAQUFBQcGBw4ICA4eFBEUHh4eHh4eHh4eHh4eHh4eHh4eHh4eHh4eHh4eHh4eHh4eHh4eHh4eHh4eHh4eHh4eHh7/wAARCACWAV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3ooor7A+PCiiigAooooAKKKKAA0gII4INfWX7Ifwk8N6h4THjbxJpttqt1czMtlDcoJIoEU437TwXJzyQcY4r0v4yfBDwn428OXC6bpVjpOuxoWs722hWPLDokgXG9D056ZyMGvPnmNOFTka+Z6MMtnKnzX1PgOiresabf6Pq13pOqWr2t9ZymG4hfqjjqP5EHuCD3qpXoJ3PPaadmFFFFAgooooAKKKKAPoP9hT/kpurf8AYL/9qCvtCvi/9hT/AJKbq3/YL/8Aagr7Qr53Mf47+R9Hl/8AAQUV5X8c9X1XTPFvw3t9O1K7s4r3X/JukhlZBPH5ZO1wPvDPY11HxjvbvTvhZ4lvrC5mtbqDTpXimhcq6MF4II5Brl9m/d8zr5t/I6yivJtC+KmieHPB3hWy8RXGq32tajo0d3DHBbvcz3bcKVXGSzknvx3JFSX3xM8M+K/Ani6E3niTwrd6VYu9+klsbfUbOMqcTRjJB9iCeafsZ9tBe0ieq0Vx3w08YaJ4ghm0PTb2/u7vRrW0FzLex7ZZllhDxyk/xFl5JHcmqOq/F7wZptpq91cXN2yaZqK6XtitzI91eEZ8iBVyZHHcY4qfZyvZIfMrXO/orhfB/wAUtB8Rahd6W+na5oeqWtubo2Or2Rt5pIR1kTkhgDxwc1Q8PfGvwRrqS3NhJqZ0230x9Ru9TeyYWlsigExPJ/z12kNsGTj34p+yn2Dnj3PSaK830H4yeG9S1vTtLu9I8SaINVkEWm3Wq6aYLe8kIyqI+ThmAyAwUn61n6J4+8J+FtH8Yavf+J9d1WOLxZc2Jhu0Mssd2QmLK0Qcsg/hA9TT9jPsHOj1iivDdb+Jw8QfEP4faXpieIvD9zJq8gv9M1G3e1kntzbSlGKglZE3L2JwV5ANdLrHxq8N2N1qK2uieKNYsNMmeG+1PTtNMtrA6HEgLFgWCYO4qGAweaboT00F7SO9z02iuM8UfE3wnoPhzSdca6uNSj1rb/ZNvp8BmuL7IDfukGM8HJJwB3rh9O+If/CUfHXwvp+my65pcS6benUdHv4nt3WQeWY2kjJ2twSVYEjnrSjRk1ew3NJ2Pa6KKKyKCiiigAooooAKKKKACiiigD8rKKKK+wPjwooooAKKKVVZnVEVmZiFVVGSx9AO5oAI1eSRY41Z3dgqqoyWJOAB75r6P8Hfsoa9qWhJfeIPEcOk3k8QdLSO280xE9BIxYZPqBjHrXjvhCx1Lwp4w8PeIPEegala6VDfRSySXFo6JsDdSSMDHXn0r9ILO5t7y0iu7WZJoJkDxyIcqykZBBrzMfip07Kmz1sBhITTdRHz18I/EVx8Fb+P4XfEaVILSeZpdF1pc/ZplY8xsT9wg+vTPJxzX0RG6yRrJGwZGAKsDkEHuK4z4zfD7TfiR4JudBvtsVyP3tlc7ctBMBwfoehHcV8tfCr4xeLPg/4gn8E+NLa4vtKspzDLAxJms/8AaiJ+8h+8F9OmK89UvrKc4/F1XfzR6DqKg1GXw9Geo/te/CM+ItKfxz4dtd2sWEX+nQxrk3cC9wB1dOSPUZHpXxopDKGBBBGQR3r9P/CviLRfFWhw6xoV/Bf2M4+V4znB7qw6g+oNfHP7WXwkPg7Xm8W6DahfD+pS/vo0HFncN29kc8j0OR3FdmX4lp+xn8v8jizDC8y9rD5ng9FFFeueMFFFFABRRRQB9B/sKf8AJTdW/wCwX/7UFfaFfF/7Cn/JTdW/7Bf/ALUFfaFfO5j/AB38j6PL/wCAjxr9p2T+y38DeLLmNzpeieII5r+RFyYo3UoHI9ATyas/Hn4geD/+FPa3HZ+INN1C51Kza2sba0uVlluJJOFVVUk/4V1vxT8a+HPBeiQzeJra6urW/l+zLBb2v2hpGIzjZ3ryTw14w+Bmk6/DqGifDDWLHUXkCpcR+FJUZSxxnOOOvWopq8U3F6G8t3Z7l/wjpclh8aPhxZX8O26svBEoKsOY33oGHseSK5/407B8TfioeA3/AArgZ/7+tX0e+madJq0WrvZQNfxRGGO5KDzFQnJUHrg+lV77w7oV9dXd1eaTZzz3lt9kuZJIgWlhzny2Pdc9qmOItLmt0/W43TurI+f9Y1dPhjfeDviIwxp+s+EE0u8wTzcxWwltsDpliGTJ9RWNqvhjV/Bw+EM+oa2mgPPLfXGqarNbpJHBqd2gdTIjjYD96MMemM5zX03qPh/RNR0yDS7/AEqzurK3KGGCWIMkez7uAemMcVNrOl6brWnS6bq1jb31nMMSQTxh0Ye4NUsTa2nr+P8AmJ0rng17a/aPi54eGrfEZvFOt6ZYahcww2Om26pbwPAVfz5IyCisSm0EHLY4Gc1L4ITw1Z/sT2P/AAkFleNosmjE3w06MGYB5DulAJAJUneSewJ56V7F4Y8G+FPDFtNbeHvD2naZFOMSrbQKm8ehx1qt4Y1Hw7PqGs+CNL0uS2i0BYIZ4GtNlsVmQuqxno4xnOOh4pOtdabK3l3/AMxqFjxq91rXvCE3hUp8QdC+Iuh32q2lrZ2F3BE1+u5tomikjOWZAcksOOcmuR0WeDSvHsviXVnWPQdP+LmsR30r/wCrhkmtY0gd+ygP/EeASPWvpPw/8PfA3h/VW1XRPCmkaffNnM8Fsqvz1we1aY8O6D9h1Cx/sexNrqUzz3sJhUpcSPjc7j+InAyT6VSxEVfTf5C9m77njvxa17w/qPx5+FNtpt9a39/a3l3JN9mkWQxxvbnYGI6FtpIH+yTXL6T4g1TXPhFqfiSbx9o3g/RrhLxYvD+lWNuJQxZx5TNIC5lc5J2gH5sj1r3vQfAfgzQVhXRvDGlWHkTm4iMNsqlJCpUsD64JH0NJB4C8FQeI5PEUPhfSU1eRiz3Ytl8xmPU5x196lVoJJW2/4P8AmDpybueBfDq/sNHvfglr2s3cEWjv4al0yKaRx5VvelUYBm6IxUEc46YrsNT1jQdW/a48NJpN5b3lza6BdxXckDh1U7lZUJH8QBzjsCK9STwX4TTw7N4dXw7pg0iZ2kks/s6+UzscltvTJPesSxtPh/4Q8XaF4W0vw9Z6fqNzb3Eth9mtFVURdvm/MOmcj603WjJt21s/1DkaO6ooorkNgooooAKKKKACiiigAooooA/KyiiivsD48KKKKACvpP8AYZ8J6Rqmt614m1CCK5utN8uG0SRQfKZhlpAPXGBntivmyvXvgRqnjz4dWV78SLDRGuPCo2W+oieQRC4XdwYs8syknkcc4Nc2LTlScYvVnXgWlVUmtEfder6bYavps+m6naQ3dncIY5YZVDK6nqCK+V7/AMReLf2bvHP9izJca14Bv3MljG7ZeBc/MkbHoy/3TwRzxX0X8OPHfhvx/oCav4dvlmTpNA3yywN3V16g/oaZ8VfA+k/EHwbd+HdVUL5g3284HzQSj7rr9P1Ga8GjP2cnCotOqPfqRc480Hr0Lvgbxd4f8aaFFrXh3UI7y1cDcBw8bf3XXqrexryT9rL4Sf8ACZaCfFWg2+fEGmRHfGg5vIByU92Xkr+I718vWGp+Ofgr8Q7y1tp3sNTtJNlxC3zQXcf8JI/iUjkHqK+yfgj8aPDfxKs1tVZdN1+OMNcadK/J9WjP8a/qO9dFTDzw0lVpu6OaFeGIi6VRWfY+Kfhd8RPE3w71oan4euyInYG5spc+TcAdmXsfccivtTwD8QPAvxt8H3uizxp508Bi1DSbkjzFBH3l/vL6MOhHavB/2vvhIfD2qyePPD9vjSL2T/iYQovFtOx/1g9Ec9fRvrXgGkalqGj6nBqek3s9jfW7B4biB9rofY/06Gu6dGnjIKpHRnDGtUwc/Zz1idV8ZPh7qfw38aXGh3u+a0fMun3ZHFxDngn/AGh0YevPQiuLr6Fvvir4V+LHw1ufDfxLaLR/EOnRNcaXqyITHLKq9MDlS33SvQ5BHI4yPhD+zl4l8ceH4fEGqahHoOn3K7rVXj3zSr2fb0VTzjPJ4PQ1tDEezh++0a/H0MqmF9pO9HVP8DxGivSvjZ8HPEXwvmt7i8mi1DSLqTy4L2FSAJME+W6n7rYBI7HB9K81rop1I1I80XoclSnKnLlktQoooqyD6D/YU/5Kbq3/AGC//agr7Qr4v/YU/wCSm6t/2C//AGoK+0K+dzH+O/kfR5f/AAEeM/tQXV1ZDwPd2VjLf3MPiGN4rWNwrTMFOFBPAJrd8PePvHOo67Z2GofCPWNKtJ5Qk17LqEDpAuD8xUckfSrPxg8K6v4mvfCMulJEy6XrUd5cl5NuI1BBx6nnpXoB6GsHOPs0rXep0qL5mzw34KXHxE8W2R8Yat4rIsdPu763tdLjjVVvdrsqtO/UAEDAHTGa4nxR4y1nQvC934kuvjQJvGdsGmfQrFEn08OD/wAe42r0A43k9ea9Y+HngPXNN+DOq+D9QuEsdRvZL7y5oX3iMTOxRsj2YZrhf+EH+Jl98Irj4cW/gvwz4fA05rSfUku1cXu0YARVG5S+OWfpk10RlDnb0tfy2M5J2Rt+INc8ceKPiXoXhzw/4hOgWGq+GRqN5JHCsklvllOYt3G47guT0BJqDTvGPiP4c6l490PxBrdz4qg8P6JFrFjcXSKk7by6+U5Xg5ZRg9hXQeAvCvimLxz4d8S61ptvp6WvhX+y7qFblZTHOJFwARwQVTOffFN8UfDS+8S+P/GtxfOsGjeIPDMGlRTo4MiSq8hLbfbcCPpUc0PhdrW/X/Irle/UxrTw98Zl8Paf42s/HEmqa9OsNzN4elhji09o3Kl4VONykIT82eopuueO/GVjqfxq/srdfT+HotPbSLbyQ/kGW23SNgcvgkvj2xU1tp3xwvvDmneBp7fTdCitvJt7nxNaX4eSSCIrlooiNwkdVx83Ayau3XgLxsniL4papoOrRaNd6/LpkujXYYOc20Kq6yL2DEFT7MTTvG75rf012+fmKz0tf+kzC+GmtXl94p0q48N/GQeLBLMF1nSNVRIZEjKtloUwGR1bHy85ANT+GY/H/wAWNOvvGmmePrzwxp/224h0Oxs7dGR44XMYe4LDLFmRsgdB0pt74P8AHPjnxR4Zu/EHgTw/4TbRtUg1K51S1vEmuJ/KOfJj2AEK56ljwO1WdC0L4r/Dyx1Twl4Q0PSda0aa7nn0jUJ70QtYLM5YpLGeX2MxbK/ezjinLl6NX+X/AAwJPrsP1TxF8Q9d1fwn8Nnvrfwz4jvNIk1PxDeWoWZ4YkfygIM/KC7857DitHwrqHinwV8VrLwH4g8QXHiTSdZsZbrTb67RVuYZoiN8TleGUqwIPbFV9V8A+NtDn8J+LvD+oweIfFejac+naoNQk8sapBIwdgHx8hWTJXPGODWj4Q8OeMtf+JUPj3x1Y2ejDTbKSz0rSbe5FwUMjAyTSSDjJAAAHbOahuPL0tr63/P/AIA7O/mL8Wta8R3/AI48PfDjwvrB0SfVbee9v9RSMPNDbR4AEQPAYs3U9AK4z7Hr/hb9oLwvZ+I/EM+v2FnoeoXVtf3ESrcBAFMiSFcBsbcg+hxXf/Fbwt4jufEmgeOPBi2c2t6KJYZLK6fy0vraXG6Pf/AwIDA9PWucsPC/xC8T/FjS/GHi7SNP0vSodNu9POnQ3gmeNZABvZhwxbnp0AHenTklDpaz9b6hJO5wdj461TxVpM3i26+NVv4Y1N2ll07QoYUa3jQE+Wk+4ZctgZ54zXvPwj8Uy+NPh1o3iO4gWC5u4AZ41+6sgOGx7ZGR9a8t0Twp8T/BugyeDdG8HeFtet4S8ema5czRxmKJiSvnRFSzMme2c4r2TwTpV9onhTTtL1PUF1C+ghC3N0sKxCWT+Jgq8AZ6CliHC3u28vT+u4U1JbmzRRRXIbBRRRQAUUUUAFFFFAH5WUUUV9gfHhTo0eSRIo0Z5HYKqqMliegA7mtXwh4a1zxdr0Gh+HtPlvr6Y8Ig4Re7ux4VR3Jr7X+BHwH0L4fxQ6vq/k6v4mxk3JXMVqT1WEH/ANDPJ7bckVy4nFQoLXfsdeGwk677I8v+A/7NzzLD4m+JMJt7dcSw6QzYLAchpz/CO+zr646Vwv7TXxSi8Z65H4a8OskPhTR28u3SFdqXEi8GTA42joo9Oe9erfth/Fw6baSfDzw5dYvblP8AibTxnmGIjiEH+8w6+i8dzj5GijeSRIYo2kdyFREUlmJ4AAHU+1YYWE6r9tV+SOjFVIUo+wpfM2fBfirXvBuvw654d1CSyvI+CV5SVf7jr0ZfY/hivtr4FfHXQPiJDFpeoeVpPiQL81o7/JcY6tEx6/7vUfrXinw6+CGneFvDE/xE+MObXTrSLzodHziSQ/wiXHcnAEY5/vEcivB9a1KO88SXer6bZrpEcl009tb27kfZRnKhW6gj19adWnSxbajuuv8AW4UqlXCRTls+h9tftR/CWPx94a/tnR4FHiTTIy0G3g3UXUxH1PdfQ/Wvhu0uLzTdQjurWa4sr22kykiExyxOP1BFfT/wE/aUMf2fw58SLjIyI7fWcfkJwP8A0MfjjrWf+178KYbZ2+JnhaJZdPu9rapHB8yIx6XC4/hPG7HHRvU1lhZzoS9jV2exrioRrx9tS3W5s/Br9oHSvFGlnwP8VVt83cRthqEigQXSkY2zDojH+990n0OK8P8Ajp8Nr34a+MX0/c1xo95um0u7PPmRZ+4T/fXIB9QQe9cAa7rwJp/jT4o6tonw/h1W8urC0ZnhWY747CHgPJnrgDgAnuFGM11KgqE3OLtHqv8AI5XXeIgqcleXRnT/ALMPwok+IXir+09VgceG9LkVrkngXUnUQA+ndsdBxwWFfeEUaRRrHEioiAKqqMBQOgArH8D+GNJ8HeF7Hw7osHlWdnGFUnlpG/idj3Zjkn6+lec/Hf466B8OopNKsRHq3iRl+W0R/ktsjhpmH3fUL948dBkjxq1SeLq2ivQ9ejShhaWr9Sh+2nq+m2nwZn0m4kU6hqV3AllEOXJSRZHYDrgKrDP+0B3r4r1TRNa0qKKbU9IvrKKX/VvPAyK30JFfZv7O3gnXNZuf+FsfEqR7/wAQ3650uGdflsLc8hkTohbsByFwSSWavaNf0fS9e0e50fWbGG+sLlCk0Eq5Vgf5HuCOQeRW9LFrC/u0r9/+AY1sJ9Z99u3Y/LqitfxtpMOg+NNd0K3laaHTdSuLOORiMuscjICcdzisivcTurnhSi4txZ9B/sKf8lN1b/sF/wDtQV9oV8X/ALCn/JTdW/7Bf/tQV9oV89mP8d/I+hy/+Ajzv9oTVfEvh74dzeJPDF20E2lXEVzdxiMP51sGHmrgjrj0ra8WeMrHSPhbfeNlkH2WLTTeRt16plR+ZFdBq1jb6ppV3pt2m+3uoXhlX1VgQf0NfLWkzXuteH/D3wHuJCbzTvEklrqIR/mXTrY+ajHP3gwKqaypQU4q/R6+h0Tlyv1PTvh5rniCAeEJvGXjaFL+60O51G/0o24zOCQwkVgPlWNcDHfNX/gx8W9K8cQ68t1qFhFPp13O6CMlR9hUqEmYngZyfyqr4lVY/wBqbwVGihVXw7fhVAwAN6cV5drRvP8Ahnf4k/ZS/l/8Jpci92/8+vnQ+bn/AGduc+1aKnGfzt8rti5nE9x8O/GD4c+INei0TS/E1rNeTsUtwQypcN6RuQFc/Qmrfij4neBfDNzd2uteILa2ubSSKKWDBaQNKCyAKBk5CseOwNcX+0qvhwfAJxZ/ZljX7KdD+z8ES718nyscjt07Zpfhtp1vd/tAeO9Q1Ozgl1K107S0WVkBMRkikMgX0yUH5VmqcHFz1t/w3+Y+aV7HV+HvE2n6XYeLNW17xpZXun6bq0scsroIl04BU/0dj/ERkc99wp/g74q+BPFusDR9E12OW/ZDJHbyxvE8qjqUDgbgBzxXiv8AatlYaP4t0+48P22u3mrfFD7Hp1rdztFbi58uF43lZedilM4wcnAxW94rPjJfjJ8MR4z1XwzJcnUrhrez0qGQPGv2dg7NJIcsuSBgKo55q3Qjrf8ArQXO1Y+gqKKK4zYKKKKACiiigAooooAKKKKACiiigAooooAKKKKAPysr0b4L/CHxN8TNSDWcZsNEifbdanMhKDHVIx/y0f2HA7kcA+cNnaccntX6UfB210mz+FfhiDQ9h0/+y4HhZP49yBix9ySST6k19HjsTKhBcu7PnsBho1pPm2Q74Z/D/wANfDzQF0nw7Z+WGwbi5kw09y4/idsc98AYAzwBXO/tD/FC2+Gng5prcxza7fBotOgODhscysP7q5H1JA9SOy8b+JtJ8H+F77xFrc/k2dnGXbGNzt/Cig9WY4AHvXxpofhHx3+0X8QLrxVfZ03RjJ5ZvJQTHbwqeIIBxvYc56DJYk54PkYemqknUqv3Vv5nr16jpxVOmtXseYeHNC8UfEDxY1lpNrc6vq99K008hJOCxy0srnhVyeWP05OBX2j8Dvgb4d+G9sutas8Op+IQm6S8kGIrQY5EQP3e+XPJ9hxXd/DbwF4Z+H+grpPhywWBWw1xcP8ANNcv/ekfqT6DoOgAFeD/ALYvxc+ywS/Dnw5dsLiVR/a9xE2PLQ9IA3qf4sdBxnkiumeIni5+yp6I56dCnhYurU1Z5d+1B8V3+IXij+y9JmceHNLkZbcZIF1KODMR3HZc9ucDNeTaXYX2q6jBp2mWc97e3DhIYIELvI3oAK6L4Y/D3xN8Q9cGleHLMMsZH2m7lysFsp7u3rjoo5P619d6V4Y8B/s5/Dy88RTL9v1cx7GvJVHn3Up+7FGP4Ez2Hbkk12zrU8NFU4K77f5nFCjUxUnVqOy/rY+Vvip8Mr74daZop1zV7J9Z1FWkm0uH5ntYwOGZ84OTxx36E9a1vgz8ZtY8CwtoOqwHXfCVwGS402Y5aJW+8YSeB1+4flP+yTmuE8aeJNW8X+KL7xFrc5mvbx9zc5WNR91F9FUcAfj3rHrdUueny1dWc7rKnU5qOiNO/gtdT8UTWvhfT70Wt3dlNOs5P3k4Vm+SM7c5bkDjP1PWvu/9n74Z2Pwt8EM2oPAdZulE+qXRYBUwMiMN2RB37nJ6YA8Y/Zz8JeH/AIc+F/8Ahb/xGuY7EyxldHt5V/eBSD86p95pHH3QOi5PcEee/HP44eIfiRPJptr5ukeGgfksVf57gdmnYcN/uD5R/tEA1xV1PEy9lT+Fbs7aPJho+1qfE9kem/Hr9pYyef4d+GtwCnKXGtAZz6iAHr/10PH90HIYcb+yv8J5PHviZ/FfiSF59AsJ97eeSx1C5zu2kn7yg/M5PUkDnLY88+D/AIA1T4j+NbbQLDdFbj97fXeOLaAH5m92PRR3JHQZI/QjR9P8P+B/CEGn2v2bStE0q3xulkCJEi8s7se5OWLHqSSetZ4icMLD2VLdmmHjPFT9rU2WyNqvG/i98aIdH1qPwH4DgTXvGt7J9mijT5obOQ95T3ZRlio6BSWKjr5D8ff2k7rV0ufDvw+nmsNNwUuNX5jnnHcQ941x/GcMe23GT6P+yV8Im8G6J/wlviG12eINSiHkwyL81lbnnb6iRuC3pgL2bPKsOqMPaVfkv8zrdf2s/Z0/myLQf2W/CB0tpPFWravqutXIMl1dRziNRK3LFBtJ6nq2c9eOlfOv7QPwsuPhd4pgs47p73Sb9Gksbh1AfCn5o3xwWXI5HBBB46D9Cq+Lf21fHWieKPFOkaDot1HeDQ1m+03ETBo/Nk2Axg9yoQZx3JHUVvgcRWnWs3dHPjqFGNJu1mO/YU/5Kbq3/YL/APagr7Qr4v8A2FP+Sm6t/wBgv/2oK+0KwzH+O/kbZf8AwEFYNr4O8M2vjK58YwaTEmu3UIgmu9zbmQdBtztH1Aye9b1FcSbWx2NJmVdeHNFuvFFn4nnsg+r2VvJbW9x5jApG5BZdoO05wOSM1maV8P8AwhpeuaxrNjoyR3WsqV1AGaR4ZweuYmYxjOOSFGa6iinzS7hZHA+H/g78OdB1q31bTvDoFxaOZLRJruaaG1cnO6KKRykZycgqBjtiur0/w/pGn69qWu2dmItR1NYlvJt7EyiMEJwTgYDHoB1rTopynKW7BRS2RyWpfDfwTqOjappF5oUctpqt8dQu186QM1yQB5qsG3I2FH3SP1NZsPwb+HccUIbQ5pbiK5S6W8l1C4e68xAQuZy/mFQGb5N23k8V39FCqzXVi5Y9goooqCgooooAKKKKACiiigAooooAKKKKACiiigAops0ayxPG2drqVOPQ0UncqKj1Z+V1epfCf46+Nvh3pY0ax+xanpKsWjtb1GbyM8ny2VgVBPODkdcAEk15bRX11SnGouWSuj5GnVnTfNF2PqH4Yz+IP2kPFktz48njh8L6AUlXSrANFDcTvuC7iSWbCg5yf4sDALA/VWm2NnpthBYafaw2tpboI4YYUCJGoGAABwBXw3+yp8U9N+Hfia/svEDyR6LqypvnVS32aVM4cqOSpDEHGSMLx1r6m8U/Gz4b6FojakPElnqUjL+4tLF/Ommc9FCr0J98V4WNo1FU5Yr3eh72DrQlT5pPXqUv2jvipb/DbwgRaSJJr+oK0dhCefL9ZmH91e2ep9ea+avgp8DfEnxMvv8AhJPE093p+hzymaW6lH+k35JyfLz0B/vn8Aeo9r8D/CDUPGfitviV8XFW4vrhhJY6HnMFnEOY1k7MQP4emck7jzXviKsaKiKFVRhVAwAPQUlXWHhyU/ie7/yLlQ9tPmqbLZf5mFoWj+GfAXhT7Hptra6RpFjGZJCOAABlndurE9yck18J/tB/E66+JfjJriJpYtDsS0em27HGR0MrD+836DAr0r9sT4uf2rdzfD7w7cM1jat/xNZozgTyDkQg91HfsTxzivMvGXwh1/Q/BmneM9LuoPEWgXlss0t1ZRkG1YjlXTJOAeN3qOQK68FRVO1Sq9XsceNqyqJ06Wy3Lf7Pd14DutavPCPj7R7Oaz1wLFbam4CzWUw4ULJ1QMT19cZ4p/xx+CfiL4a3Ml9GJNU8OM37vUET5ofRZlH3T/tD5T7dK8rB6FT7gg19o/sq/FS38ceGm8DeKpIrjWLOAonngH7dbAY5B4ZlHBHcc+proxLqUH7WGq6r9Tnw3s68fZT0fRnyH4j8Ra74iktG1zVbrUDZwLb2wmfIhjAwFUdB0GT1OBnNVdH02/1jVrXSdLtZLq+u5VhghjGWd2OAP/rngdTX0p8e/wBmuS08/wARfDi3MluAXn0YH5k94Ce3+wfw9K8p+Cnj/SfhpPreszeHX1DxP5Qt9LM5KxWpJIl3rwwb7vAwcBlyuTWkMRGdK9JXfYzqYaUKtqz07n1H4TsvBf7OfwrWTX76M6hdYlu3iG6e+uMf6uJTglVzgZwBkscbjXy58avjF4m+Jl+0Ny50/QY33W2mRP8ALx0eU/8ALR/0HYDknj/GfijXvGOvza54i1CW+vZeAWOFjXsiL0VRnoPUnqTXSfAz4b3/AMTPGsWkxb4dLtts2p3S/wDLKLP3V/22wQv4nnbisqeHjRvWqu7NKmJlXao0VZHpH7IXwk/4SXV08deILUNouny/6BC65F1cKfvn/YjI/Fx/skH7B13VtM0LSbjVtYvoLGxtl3SzzOFVR/iTwB1JIArjPHvjnwT8HvB1pb3Pl28cEKw6bpdtjzZQowAo7KMcsePqcA/E3xe+KXif4l6t9o1if7Pp0TlrTToWPkwjoCf7746sfU4wOK4VSqY2pzvSJ3Sq08FT5Fqz0P49/tEap4tNx4f8GtcaVoJzHLdbtlxer36f6uM+g5YdSASteBUUV7FKjClHlijxa1edaXNJn0H+wp/yU3Vv+wX/AO1BX2hXxf8AsKf8lN1b/sF/+1BX2hXhZj/HfyPey/8AgIKKKK4TtCiiigAooooAKKKKACiiigAooooAKKKKACiiigAooooAKKKKACiiigAooooA/KyiiivsD48K2fAV7YaX450HUtSjVrK21K3mnz0CLIpLf8B+9+FY1FKSumioS5ZKR+p9tPDdW8dxbypLDKgeORDlWUjIIPcV43+098UpvB+gnw34a8648T6lCxVbeMyPaQfxTEAHHfH59q+RfC3xR+IHhjSjpeieKL+2ssYSHfuWP/cz938Kj8E/EHxB4Z+IcHjY3UupX+8/bDcvvN1E330YnpkDj0IFeRTy2UJczd7fiexLMoTSitL/AIHJFi5LsxcsSSxOSxPUk969w/ZV+Ky+Ddd/4RTX5t3hvVZNoMhylrM3G7B/gbo3513fxG+C/h34m+F4/iJ8KXgt7q9TzpdPyFinf+JR/wA85Ac5HQmvlzVLC80zULjTdTtJrS8t2KTQTIVdD6EV2qdPFQcX93VHG4VcJUU1qvzPqn49fs3RXgm8S/DeGOKZsy3Gkg4jlzyWhPRT/s9D2xXzDpOoaz4V8Sw39k8+navps+5d6FXideqsp/Ig9Qa+sv2Qfi5/bmnR+AvEV0TqtnH/AMS6eQ5NzCo+4T/fUfmPpXcfHH4J+HviRatexbNL8QRr+5v404k9FlA+8vv1HauKnipUJOlX1Xc7amGhXiq1HRm98FfiJp3xI8Fwa1amOK9jxFqFqrcwTY5GOu09QfT6GuR+PHwG0P4gJLrGkeVpPiQLkXCr+6usfwyqOp9GHI9xxXzT4Q1Txl+z98Ul/tvTpooJD5V5ADmK9gz9+NuhI6j0IIPFfd3h/V9P17RLPWdJukurG8iEsEqHIZT/AF7EdiCK5a9OWGmp03o9jpozWIg4VFqt0fm5qvgnxPpPja38G6npjWes3NylvBFM2EkZ2Cqyv0KEkfN7846V9F6v8QPCnwA8Er4E8Fi21vxU2X1K8X/VR3BADPIR94jhVjzwAMngg+9fE34f+HPiDoTabrtrmRMta3kfyz2z9nRuo+nQ1+dPijSbrQfE2q6HetvubC9mtpX/AOejI5Uvz2bGfxrvo1I42yn06dzhrQeCTlDr17B4k1zWPEmsz6zruoT39/cHMk0rZPsAOgA6ADgCs6iivSSSVkeU5OTuwooopiPoP9hT/kpurf8AYL/9qCvtCvi/9hT/AJKbq3/YL/8Aagr7Qr53Mf47+R9Hl/8AAQUUUVwnaFFFFABRRRQAUUUUAFFFFABRRRQAUUUUAFFFFABRRRQAUUUUAFFFFABRRRQB+VlFFFfYHx4UUUUAFFFFAHsX7L/xWk+H/ikaTqsx/wCEc1SUC4yeLaU8CUe3Zvz7V9T/ABj+Efhf4oaSJ5glpqwjBtNUgALYxwG/vp7flX57EAggjIPUV9Z/sdfFv7XBF8OvEVz/AKRCh/sm4kbmRB1hJPcfw+o47V5eOoSi/bU91uetgcQpL2NT5Hz/AONvCHjL4UeMYF1COWyvLeUTWGoQZ8qUqchkb+anmvtz4B/Eyx+Jfg1L7KQ6vaYi1K2H8EmOHA/utjI/Edq6zxj4Y0PxfoU+ieIdPivrKYcq45U9mU9VYeor5U1zwH4y/Z58bxeNvDDXGteFgdl4oGZBATzHMB+auOMgZ9K5pVY4yHLLSa28zqhRlhZXjrF/gfUXj/wX4d8daDJoviTT0urduUcfLJC395G6qa8N8KTav+zjrTaJ4nuJdR+H2qXB+walGuWsZzzskXsGAOcccZH8Ve++EPEWk+K/Ddl4g0S6W5sLyISROOo9VI7MDkEeoryv9s/U9Ls/gneWF60Zu7+6t0soi2GZ1lVyw/3VVify71zUHJy9jLZ9DprJKPtFujS8V/tCfC/RtDmvrHxJa61dKhMNnZNvkkbsD2UZ6k9K+EvEGqXWua/qOtXxButQupbqbb0DOxYgewzgewFUaK9zD4SFC/L1PBxOMlXsmrIKKKK6jkCiiigD6D/YU/5Kbq3/AGC//agr7Qr4v/YU/wCSm6t/2C//AGoK+0K+dzH+O/kfR5f/AAENkkjjx5kipk4G44zRI6RrukdUX1Y4FfO/7Z9xcQah8N/IuJ4d+u4by5GXcN0XBwea6X9syaaD4EanJBNLC4uIMNG5VvveorGNC/Jr8R0yqW5vI9ge4t0IDTxKSMjLgcUC6tjnFxEcDJw4r4r8XLoGofGrw1p/jXxLe6NoEnhOwe4uUvmg2uICV+Y5GS3tzXq3w3+Hfwh1aXWE8E+OtT1+4fTpbWeI6wZ1jWVSoYgAEH0OaueGUIpt/gTGq5N2R9BIyuoZGDKehByKQSRtIYxIhcdVB5H4V8+fsi+Kbix8F+J/CviK6ka88LXkpkknc5MXzZxnnAZGOf8AaFO/ZEt77xFfeLvidqc1y51m/eGySV2xHCG3EBScd41z/sGonh3Dmu9vxuEa3Ny2W59Aq6MxVXUkdQDyKV3SNdzsqj1JxXyt8PtV1Hw/+1Dr2sXOoTvo2s+Ip/Ds0MsrFIZ2t457dlGcZZo5E/4EKu/twapf6lZw+FtK1CW0GkaXceI9SaGRkcKpFvbrkEcM8rk/7lc5sfTo6UV5hdfELV4NRg8KeEfB194m1Oy0y2ub+QXMdvBbCRfkVpJCMuwBOBngVFbfG7QR8PNU8UajpGqWN9peqHRrjRmQPdPf5ULBHtOHLblIIOMZ9DQB6mzKuNzBcnAyeppa+ZfjX478S6hcfD3SNf8AB+r+FLu48a6XcQO1yksVxCHZXRnjPysN6ZRuucjODj0TRfjA3iLxnqHhfQvBus3jaZq8+m6peDaLe0SNiokLZ5LEHCDkAZOMigD1VWVl3KwYeoOaNy7wm4biMgZ5xXhPg74oaLoPw38Iaf4O8M69rGo66bg6ZpMl0slwscbt5kssrHCoD3PrgdDVbRPFmp6/+1P4fs9U0bUdAv7Tw1eLeadPIHTJlQpIjoSkikHgjpyDyKAPoCiiigAooooAKKKKACiiigAooooA/KyiiivsD48KKKKACiiigAqW0uLizu4by0nkt7mCQSQyxthkcHIIPrUVFA02ndH6Bfs5/FK3+JPhAG6ZItf08LHqEI43ntKo/ut+hyPSvT5ESWNo5EV0cFWVhkEHqCK/ND4c+MNX8CeLrTxJosg8+A7ZImJCTxn70b47H9DyK+pR+1t4P/sXz28N66NS2/8AHr+6Me7/AK6bvu++3PtXg4rATjO9NXTPfw2OhOH7x2Z5h8cNR1/4M/FnUNK+HuvXei6XqNvHfmyi2vDE7llYKjghRlMjGOuOgAHj/izxR4i8WakNS8S6xd6pdBdivOwwi+iqAFUfQDOBmrHxF8Xar468YXvibWNi3N0QEijOUgjX7sak8kDnk9SSeM4rn69ejS5YpyXvdzyMRXc5NRfuhRRRW5zBRRRQAUUUUAfQf7Cn/JTdW/7Bf/tQV9oV8X/sKf8AJTdW/wCwX/7UFfaFfO5j/HfyPo8v/gI8D/bO0LVr3w54b8SabYzXsfh/UxdXUcSlmEfyndgdhs5PbNcN8dfjHovxW+H9t4K8GaXq93reqXMRMDWrAR7TkjP8XPcZGOTX1rUcUEETs8cMaM33mVQCfrWdPEKKjzRu47am06Tk3Z7nynF4bs7j9rfw54a8Q6fb3sNv4Vt4p4JU3xl47dhn0OGFfSvhvwl4Z8NyzS6DodjprzALK1vEELgdAcVt0VnVrupZdlYuNNRbZ8Y/tQ2up+BPivrNxo0ZW28c6S1tKFzksSqSYA6HiMj6mvqj4V+GI/Bvw80Tw2iqr2dqqzbTkGVvmkIPpvLfhXTUVVTEOcIwtt+IoUlGTlfc+YH0C817w98bl0xZF1bT/EqappbIvzi5t4o5Y9ufUpt/E1l6/dSeNPgL8WfivLbXEI8RRw2mmwyjLR2ltsQAdxumaYn6CvrJVVSSqgZ5OB1pPLj8vy/LXZ/dxx+Vc5qfM1/4qt7nx/r2jeO/iXqXgXStNsbH+ybSyaO1a+je3Vnm810YynduXavTGOtcJo/lr4b17UNPtNTmHhX4nW/ie7sL1JGvzpgiRPtLRsN5bB389NrelfaE1razSxSzW0MkkRzGzICUPse1PWKNZWlWNBIwAZgvJA6ZNAHzV8fPiR4Q8Z3nw30zwpqUetPH410u7uJ7VS8dqu9lVJGxhXbJIU84RvSu3/ZwXbP8Uvk2lvHWpk8Yz9zn34r1uG1tYVKw20MYZ95CIBlvXjv71KqqudqgZOTgdTQB8h/CS6h8Fv8ADH4ha75kHh99DvtDursoTHZTNdtKjyH+FW5XPtXd6V4s0Txl+1xoeoeHJTfadbeGLu3/ALRjUmCdxKjFY36MFzgkdyR2r394YXhaF4o2iYYZCoKke4pIYIIESOGGONEG1FRQAo9BjpQBJRRRQAUUUUAFFFFABRRRQAUUUUAfmr/wgusf8/Fj/wB/H/8AiaP+EF1j/n4sf+/j/wDxNFFfT88u5877GHYP+EF1j/n4sf8Av4//AMTR/wAILrH/AD8WP/fx/wD4miijnl3D2MOwf8ILrH/PxY/9/H/+Jo/4QXWP+fix/wC/j/8AxNFFHPLuHsYdg/4QXWP+fix/7+P/APE0f8ILrH/PxY/9/H/+Jooo55dw9jDsH/CC6x/z8WP/AH8f/wCJo/4QXWP+fix/7+P/APE0UUc8u4exh2D/AIQXWP8An4sf+/j/APxNH/CC6x/z8WP/AH8f/wCJooo55dw9jDsH/CC6x/z8WP8A38f/AOJo/wCEF1j/AJ+LH/v4/wD8TRRRzy7h7GHYP+EF1j/n4sf+/j//ABNH/CC6x/z8WP8A38f/AOJooo55dw9jDsH/AAgusf8APxY/9/H/APiaP+EF1j/n4sf+/j//ABNFFHPLuHsYdj3L9jHw7faP8RtTmupbd1fTSoEbMTnePUCvriiivExzbrO57OEio0kkFFFFcZ0hRRRQAUUUUAFFFFABRRRQAUUUUAFFFFABRRRQAUUUUAFFFFABRRRQAUUUUAf/2Q=="/>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5" name="Picture 3"/>
          <p:cNvPicPr>
            <a:picLocks noChangeAspect="1" noChangeArrowheads="1"/>
          </p:cNvPicPr>
          <p:nvPr/>
        </p:nvPicPr>
        <p:blipFill>
          <a:blip r:embed="rId3" cstate="print"/>
          <a:srcRect/>
          <a:stretch>
            <a:fillRect/>
          </a:stretch>
        </p:blipFill>
        <p:spPr bwMode="auto">
          <a:xfrm>
            <a:off x="56299" y="409574"/>
            <a:ext cx="9052205" cy="644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FD2BE08-5ADF-4ACB-9984-407F0E35FA3B}"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9D592C-1BD0-4FDF-941D-CF3DE0EDD968}" type="slidenum">
              <a:rPr lang="es-ES" altLang="es-ES" sz="1200">
                <a:solidFill>
                  <a:srgbClr val="898989"/>
                </a:solidFill>
              </a:rPr>
              <a:pPr eaLnBrk="1" hangingPunct="1"/>
              <a:t>4</a:t>
            </a:fld>
            <a:endParaRPr lang="es-ES" altLang="es-ES" sz="1200">
              <a:solidFill>
                <a:srgbClr val="898989"/>
              </a:solidFill>
            </a:endParaRPr>
          </a:p>
        </p:txBody>
      </p:sp>
      <p:sp>
        <p:nvSpPr>
          <p:cNvPr id="9" name="2 Subtítulo"/>
          <p:cNvSpPr txBox="1">
            <a:spLocks/>
          </p:cNvSpPr>
          <p:nvPr/>
        </p:nvSpPr>
        <p:spPr>
          <a:xfrm>
            <a:off x="455000" y="1395081"/>
            <a:ext cx="2172784" cy="593760"/>
          </a:xfrm>
          <a:prstGeom prst="rect">
            <a:avLst/>
          </a:prstGeom>
          <a:solidFill>
            <a:schemeClr val="tx2">
              <a:lumMod val="20000"/>
              <a:lumOff val="80000"/>
            </a:schemeClr>
          </a:solidFill>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b="1" dirty="0" smtClean="0">
                <a:solidFill>
                  <a:srgbClr val="002060"/>
                </a:solidFill>
              </a:rPr>
              <a:t>Contexto</a:t>
            </a:r>
            <a:endParaRPr lang="es-ES" b="1" dirty="0">
              <a:solidFill>
                <a:srgbClr val="002060"/>
              </a:solidFill>
            </a:endParaRPr>
          </a:p>
        </p:txBody>
      </p:sp>
      <p:sp>
        <p:nvSpPr>
          <p:cNvPr id="10" name="Rectángulo 9"/>
          <p:cNvSpPr/>
          <p:nvPr/>
        </p:nvSpPr>
        <p:spPr>
          <a:xfrm>
            <a:off x="1691680" y="2132856"/>
            <a:ext cx="5251374" cy="4678204"/>
          </a:xfrm>
          <a:prstGeom prst="rect">
            <a:avLst/>
          </a:prstGeom>
        </p:spPr>
        <p:txBody>
          <a:bodyPr wrap="none">
            <a:spAutoFit/>
          </a:bodyPr>
          <a:lstStyle/>
          <a:p>
            <a:pPr marL="0" indent="0">
              <a:buFont typeface="Arial" panose="020B0604020202020204" pitchFamily="34" charset="0"/>
              <a:buNone/>
            </a:pPr>
            <a:r>
              <a:rPr lang="es-ES" sz="3200" dirty="0" smtClean="0"/>
              <a:t>Farmacología y PT</a:t>
            </a:r>
          </a:p>
          <a:p>
            <a:pPr marL="0" indent="0">
              <a:buFont typeface="Arial" panose="020B0604020202020204" pitchFamily="34" charset="0"/>
              <a:buNone/>
            </a:pPr>
            <a:endParaRPr lang="es-ES" sz="3200" dirty="0" smtClean="0"/>
          </a:p>
          <a:p>
            <a:pPr marL="0" indent="0">
              <a:buFont typeface="Arial" panose="020B0604020202020204" pitchFamily="34" charset="0"/>
              <a:buNone/>
            </a:pPr>
            <a:r>
              <a:rPr lang="es-ES" sz="3200" u="sng" dirty="0" smtClean="0"/>
              <a:t>Estudiantes 3ºGrado Medicina</a:t>
            </a:r>
            <a:endParaRPr lang="es-ES" sz="3200" u="sng" dirty="0"/>
          </a:p>
          <a:p>
            <a:pPr marL="0" indent="0">
              <a:buFontTx/>
              <a:buChar char="-"/>
            </a:pPr>
            <a:r>
              <a:rPr lang="es-ES" sz="3200" dirty="0" smtClean="0"/>
              <a:t>Grupo de 50-60 estudiantes</a:t>
            </a:r>
          </a:p>
          <a:p>
            <a:pPr marL="0" indent="0">
              <a:buFontTx/>
              <a:buChar char="-"/>
            </a:pPr>
            <a:endParaRPr lang="es-ES" sz="3200" dirty="0" smtClean="0"/>
          </a:p>
          <a:p>
            <a:pPr marL="0" indent="0">
              <a:buFont typeface="Arial" panose="020B0604020202020204" pitchFamily="34" charset="0"/>
              <a:buNone/>
            </a:pPr>
            <a:endParaRPr lang="es-ES" sz="3200" dirty="0" smtClean="0"/>
          </a:p>
          <a:p>
            <a:pPr marL="0" indent="0">
              <a:buFont typeface="Arial" panose="020B0604020202020204" pitchFamily="34" charset="0"/>
              <a:buNone/>
            </a:pPr>
            <a:r>
              <a:rPr lang="es-ES" sz="3200" u="sng" dirty="0" smtClean="0"/>
              <a:t>Aula virtual: </a:t>
            </a:r>
            <a:r>
              <a:rPr lang="es-ES" sz="3200" dirty="0" smtClean="0"/>
              <a:t>insertar vídeo</a:t>
            </a:r>
          </a:p>
          <a:p>
            <a:pPr marL="0" indent="0">
              <a:buFont typeface="Arial" panose="020B0604020202020204" pitchFamily="34" charset="0"/>
              <a:buNone/>
            </a:pPr>
            <a:r>
              <a:rPr lang="es-ES" sz="3200" dirty="0" smtClean="0"/>
              <a:t> </a:t>
            </a:r>
          </a:p>
          <a:p>
            <a:pPr marL="0" indent="0">
              <a:buFont typeface="Arial" panose="020B0604020202020204" pitchFamily="34" charset="0"/>
              <a:buNone/>
            </a:pPr>
            <a:endParaRPr lang="es-ES" sz="2400" dirty="0" smtClean="0"/>
          </a:p>
          <a:p>
            <a:pPr marL="0" indent="0">
              <a:buFont typeface="Arial" panose="020B0604020202020204" pitchFamily="34" charset="0"/>
              <a:buNone/>
            </a:pPr>
            <a:endParaRPr lang="es-ES" dirty="0"/>
          </a:p>
        </p:txBody>
      </p:sp>
      <p:sp>
        <p:nvSpPr>
          <p:cNvPr id="7" name="6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sp>
        <p:nvSpPr>
          <p:cNvPr id="11" name="10 Rectángulo"/>
          <p:cNvSpPr/>
          <p:nvPr/>
        </p:nvSpPr>
        <p:spPr>
          <a:xfrm>
            <a:off x="2699792" y="4005064"/>
            <a:ext cx="4572000" cy="1077218"/>
          </a:xfrm>
          <a:prstGeom prst="rect">
            <a:avLst/>
          </a:prstGeom>
        </p:spPr>
        <p:txBody>
          <a:bodyPr>
            <a:spAutoFit/>
          </a:bodyPr>
          <a:lstStyle/>
          <a:p>
            <a:pPr lvl="0"/>
            <a:r>
              <a:rPr lang="es-ES" sz="3200" dirty="0">
                <a:solidFill>
                  <a:prstClr val="black"/>
                </a:solidFill>
              </a:rPr>
              <a:t>Realización en aula </a:t>
            </a:r>
          </a:p>
          <a:p>
            <a:pPr lvl="0"/>
            <a:r>
              <a:rPr lang="es-ES" sz="3200" dirty="0">
                <a:solidFill>
                  <a:prstClr val="black"/>
                </a:solidFill>
              </a:rPr>
              <a:t>Duración: 1 h 30 min </a:t>
            </a:r>
          </a:p>
        </p:txBody>
      </p:sp>
    </p:spTree>
    <p:extLst>
      <p:ext uri="{BB962C8B-B14F-4D97-AF65-F5344CB8AC3E}">
        <p14:creationId xmlns:p14="http://schemas.microsoft.com/office/powerpoint/2010/main" val="372763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DE78BD-655B-47E6-B0FD-B485B2577581}"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B398AE-73E7-403D-95FE-8778D1409BA0}" type="slidenum">
              <a:rPr lang="es-ES" altLang="es-ES" sz="1200">
                <a:solidFill>
                  <a:srgbClr val="898989"/>
                </a:solidFill>
              </a:rPr>
              <a:pPr eaLnBrk="1" hangingPunct="1"/>
              <a:t>5</a:t>
            </a:fld>
            <a:endParaRPr lang="es-ES" altLang="es-ES" sz="1200">
              <a:solidFill>
                <a:srgbClr val="898989"/>
              </a:solidFill>
            </a:endParaRPr>
          </a:p>
        </p:txBody>
      </p:sp>
      <p:sp>
        <p:nvSpPr>
          <p:cNvPr id="5" name="Marcador de contenido 2"/>
          <p:cNvSpPr txBox="1">
            <a:spLocks/>
          </p:cNvSpPr>
          <p:nvPr/>
        </p:nvSpPr>
        <p:spPr>
          <a:xfrm>
            <a:off x="457200" y="930176"/>
            <a:ext cx="8507288" cy="5112568"/>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u="sng" dirty="0" smtClean="0"/>
              <a:t>PROCESO:</a:t>
            </a:r>
          </a:p>
          <a:p>
            <a:pPr marL="0" indent="0">
              <a:buFont typeface="Arial" panose="020B0604020202020204" pitchFamily="34" charset="0"/>
              <a:buNone/>
            </a:pPr>
            <a:r>
              <a:rPr lang="es-ES" dirty="0" smtClean="0"/>
              <a:t>Realización vídeo: Excreción renal</a:t>
            </a:r>
          </a:p>
          <a:p>
            <a:pPr marL="0" indent="0">
              <a:buFont typeface="Arial" panose="020B0604020202020204" pitchFamily="34" charset="0"/>
              <a:buNone/>
            </a:pPr>
            <a:r>
              <a:rPr lang="es-ES" b="1" dirty="0" smtClean="0"/>
              <a:t>Herramientas</a:t>
            </a:r>
            <a:r>
              <a:rPr lang="es-ES" dirty="0" smtClean="0"/>
              <a:t>:</a:t>
            </a:r>
          </a:p>
          <a:p>
            <a:pPr marL="0" indent="0">
              <a:buFont typeface="Arial" panose="020B0604020202020204" pitchFamily="34" charset="0"/>
              <a:buNone/>
            </a:pPr>
            <a:r>
              <a:rPr lang="es-ES" dirty="0" smtClean="0"/>
              <a:t>- </a:t>
            </a:r>
            <a:r>
              <a:rPr lang="es-ES" b="1" dirty="0" err="1" smtClean="0">
                <a:solidFill>
                  <a:srgbClr val="FF0000"/>
                </a:solidFill>
              </a:rPr>
              <a:t>Screencastify</a:t>
            </a:r>
            <a:endParaRPr lang="es-ES" b="1" dirty="0" smtClean="0">
              <a:solidFill>
                <a:srgbClr val="FF0000"/>
              </a:solidFill>
            </a:endParaRPr>
          </a:p>
          <a:p>
            <a:pPr marL="0" indent="0">
              <a:buFontTx/>
              <a:buChar char="-"/>
            </a:pPr>
            <a:r>
              <a:rPr lang="es-ES" dirty="0" smtClean="0"/>
              <a:t> </a:t>
            </a:r>
            <a:r>
              <a:rPr lang="es-ES" dirty="0" err="1" smtClean="0"/>
              <a:t>Explain</a:t>
            </a:r>
            <a:r>
              <a:rPr lang="es-ES" dirty="0" smtClean="0"/>
              <a:t> </a:t>
            </a:r>
            <a:r>
              <a:rPr lang="es-ES" dirty="0" err="1" smtClean="0"/>
              <a:t>Everything</a:t>
            </a:r>
            <a:endParaRPr lang="es-ES" dirty="0" smtClean="0"/>
          </a:p>
          <a:p>
            <a:pPr marL="0" indent="0">
              <a:buFontTx/>
              <a:buChar char="-"/>
            </a:pPr>
            <a:r>
              <a:rPr lang="es-ES" dirty="0" err="1" smtClean="0"/>
              <a:t>Screencast</a:t>
            </a:r>
            <a:r>
              <a:rPr lang="es-ES" dirty="0" smtClean="0"/>
              <a:t>-o-</a:t>
            </a:r>
            <a:r>
              <a:rPr lang="es-ES" dirty="0" err="1" smtClean="0"/>
              <a:t>matic</a:t>
            </a:r>
            <a:endParaRPr lang="es-ES" dirty="0" smtClean="0"/>
          </a:p>
          <a:p>
            <a:pPr marL="0" indent="0">
              <a:buFontTx/>
              <a:buChar char="-"/>
            </a:pPr>
            <a:endParaRPr lang="es-E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s-ES" dirty="0" smtClean="0"/>
          </a:p>
          <a:p>
            <a:endParaRPr lang="es-ES" dirty="0"/>
          </a:p>
        </p:txBody>
      </p:sp>
      <p:sp>
        <p:nvSpPr>
          <p:cNvPr id="7" name="Rectángulo 6"/>
          <p:cNvSpPr/>
          <p:nvPr/>
        </p:nvSpPr>
        <p:spPr>
          <a:xfrm>
            <a:off x="2555776" y="7029400"/>
            <a:ext cx="3920625" cy="369332"/>
          </a:xfrm>
          <a:prstGeom prst="rect">
            <a:avLst/>
          </a:prstGeom>
        </p:spPr>
        <p:txBody>
          <a:bodyPr wrap="none">
            <a:spAutoFit/>
          </a:bodyPr>
          <a:lstStyle/>
          <a:p>
            <a:pPr marL="0" indent="0">
              <a:buFont typeface="Arial" panose="020B0604020202020204" pitchFamily="34" charset="0"/>
              <a:buNone/>
            </a:pPr>
            <a:r>
              <a:rPr lang="es-ES" b="1" dirty="0" smtClean="0"/>
              <a:t>Test  previo – posterior estudiantes 3ºC</a:t>
            </a:r>
            <a:endParaRPr lang="en-US" b="1" dirty="0"/>
          </a:p>
        </p:txBody>
      </p:sp>
      <p:sp>
        <p:nvSpPr>
          <p:cNvPr id="12" name="11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pic>
        <p:nvPicPr>
          <p:cNvPr id="7170" name="Picture 2"/>
          <p:cNvPicPr>
            <a:picLocks noChangeAspect="1" noChangeArrowheads="1"/>
          </p:cNvPicPr>
          <p:nvPr/>
        </p:nvPicPr>
        <p:blipFill>
          <a:blip r:embed="rId3" cstate="print"/>
          <a:srcRect/>
          <a:stretch>
            <a:fillRect/>
          </a:stretch>
        </p:blipFill>
        <p:spPr bwMode="auto">
          <a:xfrm>
            <a:off x="4067944" y="3356992"/>
            <a:ext cx="4824536" cy="2043493"/>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149080" y="3501008"/>
            <a:ext cx="3725986" cy="2416583"/>
          </a:xfrm>
          <a:prstGeom prst="rect">
            <a:avLst/>
          </a:prstGeom>
          <a:noFill/>
          <a:ln w="9525">
            <a:noFill/>
            <a:miter lim="800000"/>
            <a:headEnd/>
            <a:tailEnd/>
          </a:ln>
        </p:spPr>
      </p:pic>
    </p:spTree>
    <p:extLst>
      <p:ext uri="{BB962C8B-B14F-4D97-AF65-F5344CB8AC3E}">
        <p14:creationId xmlns:p14="http://schemas.microsoft.com/office/powerpoint/2010/main" val="13198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899592" y="1857158"/>
            <a:ext cx="8956675" cy="1202510"/>
          </a:xfrm>
          <a:prstGeom prst="rect">
            <a:avLst/>
          </a:prstGeom>
          <a:noFill/>
          <a:ln w="38100">
            <a:noFill/>
            <a:miter lim="800000"/>
            <a:headEnd/>
            <a:tailEnd/>
          </a:ln>
        </p:spPr>
        <p:txBody>
          <a:bodyPr lIns="90000" tIns="46800" rIns="90000" bIns="46800">
            <a:spAutoFit/>
          </a:bodyPr>
          <a:lstStyle/>
          <a:p>
            <a:pPr marL="457200" indent="-457200"/>
            <a:r>
              <a:rPr lang="en-GB" sz="2400" dirty="0">
                <a:solidFill>
                  <a:schemeClr val="tx2"/>
                </a:solidFill>
              </a:rPr>
              <a:t>	Paso de los </a:t>
            </a:r>
            <a:r>
              <a:rPr lang="en-GB" sz="2400" dirty="0" err="1">
                <a:solidFill>
                  <a:schemeClr val="tx2"/>
                </a:solidFill>
              </a:rPr>
              <a:t>fármacos</a:t>
            </a:r>
            <a:r>
              <a:rPr lang="en-GB" sz="2400" dirty="0">
                <a:solidFill>
                  <a:schemeClr val="tx2"/>
                </a:solidFill>
              </a:rPr>
              <a:t> </a:t>
            </a:r>
            <a:r>
              <a:rPr lang="en-GB" sz="2400" dirty="0" err="1">
                <a:solidFill>
                  <a:schemeClr val="tx2"/>
                </a:solidFill>
              </a:rPr>
              <a:t>desde</a:t>
            </a:r>
            <a:r>
              <a:rPr lang="en-GB" sz="2400" dirty="0">
                <a:solidFill>
                  <a:schemeClr val="tx2"/>
                </a:solidFill>
              </a:rPr>
              <a:t> el </a:t>
            </a:r>
            <a:r>
              <a:rPr lang="en-GB" sz="2400" dirty="0" err="1">
                <a:solidFill>
                  <a:schemeClr val="tx2"/>
                </a:solidFill>
              </a:rPr>
              <a:t>organismo</a:t>
            </a:r>
            <a:r>
              <a:rPr lang="en-GB" sz="2400" dirty="0">
                <a:solidFill>
                  <a:schemeClr val="tx2"/>
                </a:solidFill>
              </a:rPr>
              <a:t> al exterior </a:t>
            </a:r>
          </a:p>
          <a:p>
            <a:pPr marL="457200" indent="-457200"/>
            <a:r>
              <a:rPr lang="en-GB" sz="2400" dirty="0">
                <a:solidFill>
                  <a:schemeClr val="tx2"/>
                </a:solidFill>
              </a:rPr>
              <a:t>		</a:t>
            </a:r>
          </a:p>
          <a:p>
            <a:pPr marL="457200" indent="-457200"/>
            <a:r>
              <a:rPr lang="en-GB" sz="2400" dirty="0">
                <a:solidFill>
                  <a:schemeClr val="tx2"/>
                </a:solidFill>
              </a:rPr>
              <a:t>	</a:t>
            </a:r>
            <a:r>
              <a:rPr lang="en-GB" sz="2200" dirty="0">
                <a:solidFill>
                  <a:srgbClr val="002060"/>
                </a:solidFill>
              </a:rPr>
              <a:t>El </a:t>
            </a:r>
            <a:r>
              <a:rPr lang="en-GB" sz="2200" dirty="0" err="1">
                <a:solidFill>
                  <a:srgbClr val="002060"/>
                </a:solidFill>
              </a:rPr>
              <a:t>Fármaco</a:t>
            </a:r>
            <a:r>
              <a:rPr lang="en-GB" sz="2200" dirty="0">
                <a:solidFill>
                  <a:srgbClr val="002060"/>
                </a:solidFill>
              </a:rPr>
              <a:t> o </a:t>
            </a:r>
            <a:r>
              <a:rPr lang="en-GB" sz="2200" dirty="0" err="1">
                <a:solidFill>
                  <a:srgbClr val="002060"/>
                </a:solidFill>
              </a:rPr>
              <a:t>sus</a:t>
            </a:r>
            <a:r>
              <a:rPr lang="en-GB" sz="2200" dirty="0">
                <a:solidFill>
                  <a:srgbClr val="002060"/>
                </a:solidFill>
              </a:rPr>
              <a:t> </a:t>
            </a:r>
            <a:r>
              <a:rPr lang="en-GB" sz="2200" dirty="0" err="1">
                <a:solidFill>
                  <a:srgbClr val="002060"/>
                </a:solidFill>
              </a:rPr>
              <a:t>metabolitos</a:t>
            </a:r>
            <a:r>
              <a:rPr lang="en-GB" sz="2200" dirty="0">
                <a:solidFill>
                  <a:srgbClr val="002060"/>
                </a:solidFill>
              </a:rPr>
              <a:t> se </a:t>
            </a:r>
            <a:r>
              <a:rPr lang="en-GB" sz="2200" dirty="0" err="1">
                <a:solidFill>
                  <a:srgbClr val="002060"/>
                </a:solidFill>
              </a:rPr>
              <a:t>excretan</a:t>
            </a:r>
            <a:r>
              <a:rPr lang="en-GB" sz="2200" dirty="0">
                <a:solidFill>
                  <a:srgbClr val="002060"/>
                </a:solidFill>
              </a:rPr>
              <a:t> en </a:t>
            </a:r>
            <a:r>
              <a:rPr lang="en-GB" sz="2200" dirty="0" err="1">
                <a:solidFill>
                  <a:srgbClr val="002060"/>
                </a:solidFill>
              </a:rPr>
              <a:t>orina</a:t>
            </a:r>
            <a:endParaRPr lang="en-GB" sz="2200" b="1" dirty="0">
              <a:solidFill>
                <a:srgbClr val="002060"/>
              </a:solidFill>
            </a:endParaRPr>
          </a:p>
        </p:txBody>
      </p:sp>
      <p:sp>
        <p:nvSpPr>
          <p:cNvPr id="6147" name="Text Box 5"/>
          <p:cNvSpPr txBox="1">
            <a:spLocks noChangeArrowheads="1"/>
          </p:cNvSpPr>
          <p:nvPr/>
        </p:nvSpPr>
        <p:spPr bwMode="auto">
          <a:xfrm>
            <a:off x="2699792" y="3429000"/>
            <a:ext cx="5958875" cy="2185214"/>
          </a:xfrm>
          <a:prstGeom prst="rect">
            <a:avLst/>
          </a:prstGeom>
          <a:noFill/>
          <a:ln w="9525">
            <a:solidFill>
              <a:srgbClr val="0070C0"/>
            </a:solidFill>
            <a:miter lim="800000"/>
            <a:headEnd/>
            <a:tailEnd/>
          </a:ln>
        </p:spPr>
        <p:txBody>
          <a:bodyPr wrap="none">
            <a:spAutoFit/>
          </a:bodyPr>
          <a:lstStyle/>
          <a:p>
            <a:pPr>
              <a:lnSpc>
                <a:spcPct val="170000"/>
              </a:lnSpc>
            </a:pPr>
            <a:r>
              <a:rPr lang="es-ES" sz="2000" dirty="0" smtClean="0">
                <a:solidFill>
                  <a:schemeClr val="accent2"/>
                </a:solidFill>
              </a:rPr>
              <a:t>Procesos</a:t>
            </a:r>
            <a:r>
              <a:rPr lang="es-ES" sz="2000" dirty="0">
                <a:solidFill>
                  <a:schemeClr val="accent2"/>
                </a:solidFill>
              </a:rPr>
              <a:t>:</a:t>
            </a:r>
          </a:p>
          <a:p>
            <a:pPr>
              <a:lnSpc>
                <a:spcPct val="170000"/>
              </a:lnSpc>
            </a:pPr>
            <a:r>
              <a:rPr lang="es-ES" sz="2000" b="1" dirty="0">
                <a:solidFill>
                  <a:schemeClr val="accent2"/>
                </a:solidFill>
              </a:rPr>
              <a:t>+ FILTRACIÓN GLOMERULAR</a:t>
            </a:r>
            <a:r>
              <a:rPr lang="es-ES" sz="2000" dirty="0">
                <a:solidFill>
                  <a:schemeClr val="accent2"/>
                </a:solidFill>
              </a:rPr>
              <a:t>: </a:t>
            </a:r>
            <a:r>
              <a:rPr lang="es-ES" sz="2000" b="1" dirty="0" smtClean="0">
                <a:solidFill>
                  <a:schemeClr val="accent2"/>
                </a:solidFill>
              </a:rPr>
              <a:t>Flujo </a:t>
            </a:r>
            <a:r>
              <a:rPr lang="es-ES" sz="2000" b="1" dirty="0">
                <a:solidFill>
                  <a:schemeClr val="accent2"/>
                </a:solidFill>
              </a:rPr>
              <a:t>sanguíneo</a:t>
            </a:r>
          </a:p>
          <a:p>
            <a:pPr>
              <a:lnSpc>
                <a:spcPct val="170000"/>
              </a:lnSpc>
            </a:pPr>
            <a:r>
              <a:rPr lang="es-ES" sz="2000" b="1" dirty="0">
                <a:solidFill>
                  <a:schemeClr val="accent2"/>
                </a:solidFill>
              </a:rPr>
              <a:t>+ SECRECIÓN TUBULAR</a:t>
            </a:r>
            <a:r>
              <a:rPr lang="es-ES" sz="2000" dirty="0">
                <a:solidFill>
                  <a:schemeClr val="accent2"/>
                </a:solidFill>
              </a:rPr>
              <a:t>: </a:t>
            </a:r>
            <a:r>
              <a:rPr lang="es-ES" sz="2000" b="1" dirty="0" smtClean="0">
                <a:solidFill>
                  <a:schemeClr val="accent2"/>
                </a:solidFill>
              </a:rPr>
              <a:t>Transporte </a:t>
            </a:r>
            <a:r>
              <a:rPr lang="es-ES" sz="2000" b="1" dirty="0">
                <a:solidFill>
                  <a:schemeClr val="accent2"/>
                </a:solidFill>
              </a:rPr>
              <a:t>activo</a:t>
            </a:r>
          </a:p>
          <a:p>
            <a:pPr>
              <a:lnSpc>
                <a:spcPct val="170000"/>
              </a:lnSpc>
            </a:pPr>
            <a:r>
              <a:rPr lang="es-ES" sz="2000" b="1" dirty="0">
                <a:solidFill>
                  <a:srgbClr val="FF0000"/>
                </a:solidFill>
              </a:rPr>
              <a:t>- REABSORCIÓN </a:t>
            </a:r>
            <a:r>
              <a:rPr lang="es-ES" sz="2000" b="1" dirty="0" smtClean="0">
                <a:solidFill>
                  <a:srgbClr val="FF0000"/>
                </a:solidFill>
              </a:rPr>
              <a:t>TUBULAR: Difusión pasiva</a:t>
            </a:r>
            <a:endParaRPr lang="es-ES" sz="2000" dirty="0">
              <a:solidFill>
                <a:srgbClr val="FF0000"/>
              </a:solidFill>
            </a:endParaRPr>
          </a:p>
        </p:txBody>
      </p:sp>
      <p:sp>
        <p:nvSpPr>
          <p:cNvPr id="6148" name="Rectangle 7"/>
          <p:cNvSpPr>
            <a:spLocks noChangeArrowheads="1"/>
          </p:cNvSpPr>
          <p:nvPr/>
        </p:nvSpPr>
        <p:spPr bwMode="auto">
          <a:xfrm>
            <a:off x="3563888" y="836712"/>
            <a:ext cx="5139548" cy="707886"/>
          </a:xfrm>
          <a:prstGeom prst="rect">
            <a:avLst/>
          </a:prstGeom>
          <a:noFill/>
          <a:ln w="9525">
            <a:noFill/>
            <a:miter lim="800000"/>
            <a:headEnd/>
            <a:tailEnd/>
          </a:ln>
        </p:spPr>
        <p:txBody>
          <a:bodyPr wrap="none">
            <a:spAutoFit/>
          </a:bodyPr>
          <a:lstStyle/>
          <a:p>
            <a:r>
              <a:rPr lang="es-ES" sz="4000" b="1" dirty="0" smtClean="0">
                <a:solidFill>
                  <a:schemeClr val="accent2"/>
                </a:solidFill>
              </a:rPr>
              <a:t>EXCRECIÓN RENAL</a:t>
            </a:r>
            <a:endParaRPr lang="es-ES" sz="4000" b="1" dirty="0">
              <a:solidFill>
                <a:schemeClr val="accent2"/>
              </a:solidFill>
            </a:endParaRPr>
          </a:p>
        </p:txBody>
      </p:sp>
      <p:sp>
        <p:nvSpPr>
          <p:cNvPr id="6149" name="1 Marcador de número de diapositiva"/>
          <p:cNvSpPr>
            <a:spLocks noGrp="1"/>
          </p:cNvSpPr>
          <p:nvPr>
            <p:ph type="sldNum" sz="quarter" idx="12"/>
          </p:nvPr>
        </p:nvSpPr>
        <p:spPr>
          <a:noFill/>
          <a:ln>
            <a:miter lim="800000"/>
            <a:headEnd/>
            <a:tailEnd/>
          </a:ln>
        </p:spPr>
        <p:txBody>
          <a:bodyPr/>
          <a:lstStyle/>
          <a:p>
            <a:fld id="{82834B94-C562-4CB2-BD70-BF9A611AA8B4}" type="slidenum">
              <a:rPr lang="es-ES" smtClean="0"/>
              <a:pPr/>
              <a:t>6</a:t>
            </a:fld>
            <a:endParaRPr lang="es-ES" smtClean="0"/>
          </a:p>
        </p:txBody>
      </p:sp>
      <p:pic>
        <p:nvPicPr>
          <p:cNvPr id="6152" name="Picture 5" descr="8816"/>
          <p:cNvPicPr>
            <a:picLocks noChangeAspect="1" noChangeArrowheads="1"/>
          </p:cNvPicPr>
          <p:nvPr/>
        </p:nvPicPr>
        <p:blipFill>
          <a:blip r:embed="rId3" cstate="print"/>
          <a:srcRect l="29646" r="20926" b="6812"/>
          <a:stretch>
            <a:fillRect/>
          </a:stretch>
        </p:blipFill>
        <p:spPr bwMode="auto">
          <a:xfrm>
            <a:off x="611560" y="3212976"/>
            <a:ext cx="2000264" cy="301448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3265536" cy="1632768"/>
          </a:xfrm>
          <a:prstGeom prst="rect">
            <a:avLst/>
          </a:prstGeom>
          <a:noFill/>
          <a:ln w="9525">
            <a:noFill/>
            <a:miter lim="800000"/>
            <a:headEnd/>
            <a:tailEnd/>
          </a:ln>
        </p:spPr>
      </p:pic>
    </p:spTree>
  </p:cSld>
  <p:clrMapOvr>
    <a:masterClrMapping/>
  </p:clrMapOvr>
  <p:transition advTm="1010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260648" y="242646"/>
            <a:ext cx="6768752" cy="3807423"/>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923928" y="3064417"/>
            <a:ext cx="4824536" cy="3793583"/>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489893" y="2204864"/>
            <a:ext cx="6973600" cy="2952327"/>
          </a:xfrm>
          <a:prstGeom prst="rect">
            <a:avLst/>
          </a:prstGeom>
          <a:noFill/>
          <a:ln w="9525">
            <a:noFill/>
            <a:miter lim="800000"/>
            <a:headEnd/>
            <a:tailEnd/>
          </a:ln>
        </p:spPr>
      </p:pic>
      <p:sp>
        <p:nvSpPr>
          <p:cNvPr id="2" name="Rectángulo 1"/>
          <p:cNvSpPr/>
          <p:nvPr/>
        </p:nvSpPr>
        <p:spPr>
          <a:xfrm>
            <a:off x="6110205" y="577424"/>
            <a:ext cx="2706575" cy="646331"/>
          </a:xfrm>
          <a:prstGeom prst="rect">
            <a:avLst/>
          </a:prstGeom>
        </p:spPr>
        <p:txBody>
          <a:bodyPr wrap="none">
            <a:spAutoFit/>
          </a:bodyPr>
          <a:lstStyle/>
          <a:p>
            <a:pPr lvl="0"/>
            <a:r>
              <a:rPr lang="es-ES" sz="3600" b="1" dirty="0" err="1">
                <a:solidFill>
                  <a:srgbClr val="FF0000"/>
                </a:solidFill>
              </a:rPr>
              <a:t>Screencastify</a:t>
            </a:r>
            <a:endParaRPr lang="es-E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quarter" idx="10"/>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DE78BD-655B-47E6-B0FD-B485B2577581}" type="datetime3">
              <a:rPr lang="es-ES" altLang="es-ES" sz="1200">
                <a:solidFill>
                  <a:srgbClr val="898989"/>
                </a:solidFill>
              </a:rPr>
              <a:pPr eaLnBrk="1" hangingPunct="1"/>
              <a:t>19.07.18</a:t>
            </a:fld>
            <a:endParaRPr lang="es-ES" altLang="es-ES" sz="1200">
              <a:solidFill>
                <a:srgbClr val="898989"/>
              </a:solidFill>
            </a:endParaRPr>
          </a:p>
        </p:txBody>
      </p:sp>
      <p:sp>
        <p:nvSpPr>
          <p:cNvPr id="4" name="Marcador de número de diapositiva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B398AE-73E7-403D-95FE-8778D1409BA0}" type="slidenum">
              <a:rPr lang="es-ES" altLang="es-ES" sz="1200">
                <a:solidFill>
                  <a:srgbClr val="898989"/>
                </a:solidFill>
              </a:rPr>
              <a:pPr eaLnBrk="1" hangingPunct="1"/>
              <a:t>8</a:t>
            </a:fld>
            <a:endParaRPr lang="es-ES" altLang="es-ES" sz="1200">
              <a:solidFill>
                <a:srgbClr val="898989"/>
              </a:solidFill>
            </a:endParaRPr>
          </a:p>
        </p:txBody>
      </p:sp>
      <p:sp>
        <p:nvSpPr>
          <p:cNvPr id="5" name="Marcador de contenido 2"/>
          <p:cNvSpPr txBox="1">
            <a:spLocks/>
          </p:cNvSpPr>
          <p:nvPr/>
        </p:nvSpPr>
        <p:spPr>
          <a:xfrm>
            <a:off x="457200" y="930176"/>
            <a:ext cx="8507288" cy="5112568"/>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u="sng" dirty="0" smtClean="0"/>
              <a:t>PROCESO:</a:t>
            </a:r>
          </a:p>
          <a:p>
            <a:pPr marL="0" indent="0">
              <a:buFont typeface="Arial" panose="020B0604020202020204" pitchFamily="34" charset="0"/>
              <a:buNone/>
            </a:pPr>
            <a:r>
              <a:rPr lang="es-ES" dirty="0" smtClean="0"/>
              <a:t>Realización vídeo “Excreción renal”</a:t>
            </a:r>
          </a:p>
          <a:p>
            <a:pPr marL="0" indent="0">
              <a:buFont typeface="Arial" panose="020B0604020202020204" pitchFamily="34" charset="0"/>
              <a:buNone/>
            </a:pPr>
            <a:r>
              <a:rPr lang="es-ES" dirty="0" smtClean="0"/>
              <a:t>		Visionado previo por los estudiantes</a:t>
            </a:r>
          </a:p>
          <a:p>
            <a:pPr marL="0" indent="0">
              <a:buFont typeface="Arial" panose="020B0604020202020204" pitchFamily="34" charset="0"/>
              <a:buNone/>
            </a:pPr>
            <a:endParaRPr lang="es-ES" dirty="0" smtClean="0"/>
          </a:p>
          <a:p>
            <a:endParaRPr lang="es-ES" dirty="0"/>
          </a:p>
        </p:txBody>
      </p:sp>
      <p:sp>
        <p:nvSpPr>
          <p:cNvPr id="7" name="Rectángulo 6"/>
          <p:cNvSpPr/>
          <p:nvPr/>
        </p:nvSpPr>
        <p:spPr>
          <a:xfrm>
            <a:off x="2555776" y="7029400"/>
            <a:ext cx="3920625" cy="369332"/>
          </a:xfrm>
          <a:prstGeom prst="rect">
            <a:avLst/>
          </a:prstGeom>
        </p:spPr>
        <p:txBody>
          <a:bodyPr wrap="none">
            <a:spAutoFit/>
          </a:bodyPr>
          <a:lstStyle/>
          <a:p>
            <a:pPr marL="0" indent="0">
              <a:buFont typeface="Arial" panose="020B0604020202020204" pitchFamily="34" charset="0"/>
              <a:buNone/>
            </a:pPr>
            <a:r>
              <a:rPr lang="es-ES" b="1" dirty="0" smtClean="0"/>
              <a:t>Test  previo – posterior estudiantes 3ºC</a:t>
            </a:r>
            <a:endParaRPr lang="en-US" b="1" dirty="0"/>
          </a:p>
        </p:txBody>
      </p:sp>
      <p:sp>
        <p:nvSpPr>
          <p:cNvPr id="12" name="11 Rectángulo"/>
          <p:cNvSpPr/>
          <p:nvPr/>
        </p:nvSpPr>
        <p:spPr>
          <a:xfrm>
            <a:off x="5436096" y="260648"/>
            <a:ext cx="3275256" cy="369332"/>
          </a:xfrm>
          <a:prstGeom prst="rect">
            <a:avLst/>
          </a:prstGeom>
        </p:spPr>
        <p:txBody>
          <a:bodyPr wrap="none">
            <a:spAutoFit/>
          </a:bodyPr>
          <a:lstStyle/>
          <a:p>
            <a:r>
              <a:rPr lang="es-ES" altLang="es-ES" dirty="0" smtClean="0">
                <a:solidFill>
                  <a:schemeClr val="bg1">
                    <a:lumMod val="65000"/>
                  </a:schemeClr>
                </a:solidFill>
                <a:latin typeface="Helvetica" panose="020B0604020202020204" pitchFamily="34" charset="0"/>
              </a:rPr>
              <a:t>Organización de clase inversa</a:t>
            </a:r>
            <a:endParaRPr lang="es-ES" dirty="0">
              <a:solidFill>
                <a:schemeClr val="bg1">
                  <a:lumMod val="65000"/>
                </a:schemeClr>
              </a:solidFill>
            </a:endParaRPr>
          </a:p>
        </p:txBody>
      </p:sp>
      <p:grpSp>
        <p:nvGrpSpPr>
          <p:cNvPr id="6" name="Grupo 5"/>
          <p:cNvGrpSpPr/>
          <p:nvPr/>
        </p:nvGrpSpPr>
        <p:grpSpPr>
          <a:xfrm>
            <a:off x="251520" y="2852936"/>
            <a:ext cx="8136904" cy="3024336"/>
            <a:chOff x="251520" y="2852936"/>
            <a:chExt cx="8136904" cy="3024336"/>
          </a:xfrm>
        </p:grpSpPr>
        <p:sp>
          <p:nvSpPr>
            <p:cNvPr id="8" name="7 Rectángulo redondeado"/>
            <p:cNvSpPr/>
            <p:nvPr/>
          </p:nvSpPr>
          <p:spPr>
            <a:xfrm>
              <a:off x="251520" y="2852936"/>
              <a:ext cx="8136904" cy="3024336"/>
            </a:xfrm>
            <a:prstGeom prst="round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899592" y="3165919"/>
              <a:ext cx="7056784" cy="1815882"/>
            </a:xfrm>
            <a:prstGeom prst="rect">
              <a:avLst/>
            </a:prstGeom>
          </p:spPr>
          <p:txBody>
            <a:bodyPr wrap="square">
              <a:spAutoFit/>
            </a:bodyPr>
            <a:lstStyle/>
            <a:p>
              <a:pPr lvl="0"/>
              <a:r>
                <a:rPr lang="es-ES" sz="2800" b="1" dirty="0">
                  <a:solidFill>
                    <a:prstClr val="black"/>
                  </a:solidFill>
                </a:rPr>
                <a:t>Actividades en Clase:</a:t>
              </a:r>
            </a:p>
            <a:p>
              <a:pPr lvl="0"/>
              <a:r>
                <a:rPr lang="es-ES" sz="2800" b="1" dirty="0">
                  <a:solidFill>
                    <a:prstClr val="black"/>
                  </a:solidFill>
                </a:rPr>
                <a:t>- 5 Grupos </a:t>
              </a:r>
              <a:r>
                <a:rPr lang="es-ES" sz="2800" dirty="0">
                  <a:solidFill>
                    <a:prstClr val="black"/>
                  </a:solidFill>
                </a:rPr>
                <a:t>(4-5 estudiantes) Asignar casos</a:t>
              </a:r>
            </a:p>
            <a:p>
              <a:pPr lvl="0"/>
              <a:r>
                <a:rPr lang="es-ES" sz="2800" dirty="0">
                  <a:solidFill>
                    <a:prstClr val="black"/>
                  </a:solidFill>
                </a:rPr>
                <a:t>- 15-20 min Resolución del caso (breve informe escrito) y preparar exposición </a:t>
              </a:r>
              <a:r>
                <a:rPr lang="es-ES" sz="2800" dirty="0" smtClean="0">
                  <a:solidFill>
                    <a:prstClr val="black"/>
                  </a:solidFill>
                </a:rPr>
                <a:t>oral</a:t>
              </a:r>
              <a:endParaRPr lang="es-ES" sz="2800" dirty="0">
                <a:solidFill>
                  <a:prstClr val="black"/>
                </a:solidFill>
              </a:endParaRPr>
            </a:p>
          </p:txBody>
        </p:sp>
      </p:grpSp>
      <p:cxnSp>
        <p:nvCxnSpPr>
          <p:cNvPr id="10" name="Conector recto 9"/>
          <p:cNvCxnSpPr/>
          <p:nvPr/>
        </p:nvCxnSpPr>
        <p:spPr>
          <a:xfrm>
            <a:off x="5076056" y="4005064"/>
            <a:ext cx="187220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98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899592" y="1857158"/>
            <a:ext cx="8956675" cy="1202510"/>
          </a:xfrm>
          <a:prstGeom prst="rect">
            <a:avLst/>
          </a:prstGeom>
          <a:noFill/>
          <a:ln w="38100">
            <a:noFill/>
            <a:miter lim="800000"/>
            <a:headEnd/>
            <a:tailEnd/>
          </a:ln>
        </p:spPr>
        <p:txBody>
          <a:bodyPr lIns="90000" tIns="46800" rIns="90000" bIns="46800">
            <a:spAutoFit/>
          </a:bodyPr>
          <a:lstStyle/>
          <a:p>
            <a:pPr marL="457200" indent="-457200"/>
            <a:r>
              <a:rPr lang="en-GB" sz="2400" dirty="0">
                <a:solidFill>
                  <a:schemeClr val="tx2"/>
                </a:solidFill>
              </a:rPr>
              <a:t>	Paso de los </a:t>
            </a:r>
            <a:r>
              <a:rPr lang="en-GB" sz="2400" dirty="0" err="1">
                <a:solidFill>
                  <a:schemeClr val="tx2"/>
                </a:solidFill>
              </a:rPr>
              <a:t>fármacos</a:t>
            </a:r>
            <a:r>
              <a:rPr lang="en-GB" sz="2400" dirty="0">
                <a:solidFill>
                  <a:schemeClr val="tx2"/>
                </a:solidFill>
              </a:rPr>
              <a:t> </a:t>
            </a:r>
            <a:r>
              <a:rPr lang="en-GB" sz="2400" dirty="0" err="1">
                <a:solidFill>
                  <a:schemeClr val="tx2"/>
                </a:solidFill>
              </a:rPr>
              <a:t>desde</a:t>
            </a:r>
            <a:r>
              <a:rPr lang="en-GB" sz="2400" dirty="0">
                <a:solidFill>
                  <a:schemeClr val="tx2"/>
                </a:solidFill>
              </a:rPr>
              <a:t> el </a:t>
            </a:r>
            <a:r>
              <a:rPr lang="en-GB" sz="2400" dirty="0" err="1">
                <a:solidFill>
                  <a:schemeClr val="tx2"/>
                </a:solidFill>
              </a:rPr>
              <a:t>organismo</a:t>
            </a:r>
            <a:r>
              <a:rPr lang="en-GB" sz="2400" dirty="0">
                <a:solidFill>
                  <a:schemeClr val="tx2"/>
                </a:solidFill>
              </a:rPr>
              <a:t> al exterior </a:t>
            </a:r>
          </a:p>
          <a:p>
            <a:pPr marL="457200" indent="-457200"/>
            <a:r>
              <a:rPr lang="en-GB" sz="2400" dirty="0">
                <a:solidFill>
                  <a:schemeClr val="tx2"/>
                </a:solidFill>
              </a:rPr>
              <a:t>		</a:t>
            </a:r>
          </a:p>
          <a:p>
            <a:pPr marL="457200" indent="-457200"/>
            <a:r>
              <a:rPr lang="en-GB" sz="2400" dirty="0">
                <a:solidFill>
                  <a:schemeClr val="tx2"/>
                </a:solidFill>
              </a:rPr>
              <a:t>	</a:t>
            </a:r>
            <a:r>
              <a:rPr lang="en-GB" sz="2200" dirty="0">
                <a:solidFill>
                  <a:srgbClr val="002060"/>
                </a:solidFill>
              </a:rPr>
              <a:t>El </a:t>
            </a:r>
            <a:r>
              <a:rPr lang="en-GB" sz="2200" dirty="0" err="1">
                <a:solidFill>
                  <a:srgbClr val="002060"/>
                </a:solidFill>
              </a:rPr>
              <a:t>Fármaco</a:t>
            </a:r>
            <a:r>
              <a:rPr lang="en-GB" sz="2200" dirty="0">
                <a:solidFill>
                  <a:srgbClr val="002060"/>
                </a:solidFill>
              </a:rPr>
              <a:t> o </a:t>
            </a:r>
            <a:r>
              <a:rPr lang="en-GB" sz="2200" dirty="0" err="1">
                <a:solidFill>
                  <a:srgbClr val="002060"/>
                </a:solidFill>
              </a:rPr>
              <a:t>sus</a:t>
            </a:r>
            <a:r>
              <a:rPr lang="en-GB" sz="2200" dirty="0">
                <a:solidFill>
                  <a:srgbClr val="002060"/>
                </a:solidFill>
              </a:rPr>
              <a:t> </a:t>
            </a:r>
            <a:r>
              <a:rPr lang="en-GB" sz="2200" dirty="0" err="1">
                <a:solidFill>
                  <a:srgbClr val="002060"/>
                </a:solidFill>
              </a:rPr>
              <a:t>metabolitos</a:t>
            </a:r>
            <a:r>
              <a:rPr lang="en-GB" sz="2200" dirty="0">
                <a:solidFill>
                  <a:srgbClr val="002060"/>
                </a:solidFill>
              </a:rPr>
              <a:t> se </a:t>
            </a:r>
            <a:r>
              <a:rPr lang="en-GB" sz="2200" dirty="0" err="1">
                <a:solidFill>
                  <a:srgbClr val="002060"/>
                </a:solidFill>
              </a:rPr>
              <a:t>excretan</a:t>
            </a:r>
            <a:r>
              <a:rPr lang="en-GB" sz="2200" dirty="0">
                <a:solidFill>
                  <a:srgbClr val="002060"/>
                </a:solidFill>
              </a:rPr>
              <a:t> en </a:t>
            </a:r>
            <a:r>
              <a:rPr lang="en-GB" sz="2200" dirty="0" err="1">
                <a:solidFill>
                  <a:srgbClr val="002060"/>
                </a:solidFill>
              </a:rPr>
              <a:t>orina</a:t>
            </a:r>
            <a:endParaRPr lang="en-GB" sz="2200" b="1" dirty="0">
              <a:solidFill>
                <a:srgbClr val="002060"/>
              </a:solidFill>
            </a:endParaRPr>
          </a:p>
        </p:txBody>
      </p:sp>
      <p:sp>
        <p:nvSpPr>
          <p:cNvPr id="6147" name="Text Box 5"/>
          <p:cNvSpPr txBox="1">
            <a:spLocks noChangeArrowheads="1"/>
          </p:cNvSpPr>
          <p:nvPr/>
        </p:nvSpPr>
        <p:spPr bwMode="auto">
          <a:xfrm>
            <a:off x="2699792" y="3429000"/>
            <a:ext cx="5731249" cy="2185214"/>
          </a:xfrm>
          <a:prstGeom prst="rect">
            <a:avLst/>
          </a:prstGeom>
          <a:noFill/>
          <a:ln w="9525">
            <a:noFill/>
            <a:miter lim="800000"/>
            <a:headEnd/>
            <a:tailEnd/>
          </a:ln>
        </p:spPr>
        <p:txBody>
          <a:bodyPr wrap="none">
            <a:spAutoFit/>
          </a:bodyPr>
          <a:lstStyle/>
          <a:p>
            <a:pPr>
              <a:lnSpc>
                <a:spcPct val="170000"/>
              </a:lnSpc>
            </a:pPr>
            <a:r>
              <a:rPr lang="es-ES" sz="2000" u="sng" dirty="0" smtClean="0">
                <a:solidFill>
                  <a:schemeClr val="accent2"/>
                </a:solidFill>
              </a:rPr>
              <a:t>Procesos</a:t>
            </a:r>
            <a:r>
              <a:rPr lang="es-ES" sz="2000" u="sng" dirty="0">
                <a:solidFill>
                  <a:schemeClr val="accent2"/>
                </a:solidFill>
              </a:rPr>
              <a:t>:</a:t>
            </a:r>
          </a:p>
          <a:p>
            <a:pPr>
              <a:lnSpc>
                <a:spcPct val="170000"/>
              </a:lnSpc>
            </a:pPr>
            <a:r>
              <a:rPr lang="es-ES" sz="2000" b="1" dirty="0">
                <a:solidFill>
                  <a:schemeClr val="accent2"/>
                </a:solidFill>
              </a:rPr>
              <a:t>+ FILTRACIÓN GLOMERULAR</a:t>
            </a:r>
            <a:r>
              <a:rPr lang="es-ES" sz="2000" dirty="0">
                <a:solidFill>
                  <a:schemeClr val="accent2"/>
                </a:solidFill>
              </a:rPr>
              <a:t>: flujo sanguíneo</a:t>
            </a:r>
          </a:p>
          <a:p>
            <a:pPr>
              <a:lnSpc>
                <a:spcPct val="170000"/>
              </a:lnSpc>
            </a:pPr>
            <a:r>
              <a:rPr lang="es-ES" sz="2000" b="1" dirty="0">
                <a:solidFill>
                  <a:schemeClr val="accent2"/>
                </a:solidFill>
              </a:rPr>
              <a:t>+ SECRECIÓN TUBULAR</a:t>
            </a:r>
            <a:r>
              <a:rPr lang="es-ES" sz="2000" dirty="0">
                <a:solidFill>
                  <a:schemeClr val="accent2"/>
                </a:solidFill>
              </a:rPr>
              <a:t>: transporte activo</a:t>
            </a:r>
          </a:p>
          <a:p>
            <a:pPr>
              <a:lnSpc>
                <a:spcPct val="170000"/>
              </a:lnSpc>
            </a:pPr>
            <a:r>
              <a:rPr lang="es-ES" sz="2000" b="1" dirty="0">
                <a:solidFill>
                  <a:srgbClr val="FF0000"/>
                </a:solidFill>
              </a:rPr>
              <a:t>- REABSORCIÓN TUBULAR </a:t>
            </a:r>
            <a:r>
              <a:rPr lang="es-ES" sz="2000" dirty="0">
                <a:solidFill>
                  <a:srgbClr val="FF0000"/>
                </a:solidFill>
              </a:rPr>
              <a:t>(pasiva)</a:t>
            </a:r>
          </a:p>
        </p:txBody>
      </p:sp>
      <p:sp>
        <p:nvSpPr>
          <p:cNvPr id="6148" name="Rectangle 7"/>
          <p:cNvSpPr>
            <a:spLocks noChangeArrowheads="1"/>
          </p:cNvSpPr>
          <p:nvPr/>
        </p:nvSpPr>
        <p:spPr bwMode="auto">
          <a:xfrm>
            <a:off x="3563888" y="836712"/>
            <a:ext cx="5139548" cy="707886"/>
          </a:xfrm>
          <a:prstGeom prst="rect">
            <a:avLst/>
          </a:prstGeom>
          <a:noFill/>
          <a:ln w="9525">
            <a:noFill/>
            <a:miter lim="800000"/>
            <a:headEnd/>
            <a:tailEnd/>
          </a:ln>
        </p:spPr>
        <p:txBody>
          <a:bodyPr wrap="none">
            <a:spAutoFit/>
          </a:bodyPr>
          <a:lstStyle/>
          <a:p>
            <a:r>
              <a:rPr lang="es-ES" sz="4000" b="1" dirty="0" smtClean="0">
                <a:solidFill>
                  <a:schemeClr val="accent2"/>
                </a:solidFill>
              </a:rPr>
              <a:t>EXCRECIÓN RENAL</a:t>
            </a:r>
            <a:endParaRPr lang="es-ES" sz="4000" b="1" dirty="0">
              <a:solidFill>
                <a:schemeClr val="accent2"/>
              </a:solidFill>
            </a:endParaRPr>
          </a:p>
        </p:txBody>
      </p:sp>
      <p:sp>
        <p:nvSpPr>
          <p:cNvPr id="6149" name="1 Marcador de número de diapositiva"/>
          <p:cNvSpPr>
            <a:spLocks noGrp="1"/>
          </p:cNvSpPr>
          <p:nvPr>
            <p:ph type="sldNum" sz="quarter" idx="12"/>
          </p:nvPr>
        </p:nvSpPr>
        <p:spPr>
          <a:noFill/>
          <a:ln>
            <a:miter lim="800000"/>
            <a:headEnd/>
            <a:tailEnd/>
          </a:ln>
        </p:spPr>
        <p:txBody>
          <a:bodyPr/>
          <a:lstStyle/>
          <a:p>
            <a:fld id="{82834B94-C562-4CB2-BD70-BF9A611AA8B4}" type="slidenum">
              <a:rPr lang="es-ES" smtClean="0"/>
              <a:pPr/>
              <a:t>9</a:t>
            </a:fld>
            <a:endParaRPr lang="es-ES" smtClean="0"/>
          </a:p>
        </p:txBody>
      </p:sp>
      <p:pic>
        <p:nvPicPr>
          <p:cNvPr id="6152" name="Picture 5" descr="8816"/>
          <p:cNvPicPr>
            <a:picLocks noChangeAspect="1" noChangeArrowheads="1"/>
          </p:cNvPicPr>
          <p:nvPr/>
        </p:nvPicPr>
        <p:blipFill>
          <a:blip r:embed="rId3" cstate="print"/>
          <a:srcRect l="29646" r="20926" b="6812"/>
          <a:stretch>
            <a:fillRect/>
          </a:stretch>
        </p:blipFill>
        <p:spPr bwMode="auto">
          <a:xfrm>
            <a:off x="611560" y="3212976"/>
            <a:ext cx="2000264" cy="3014482"/>
          </a:xfrm>
          <a:prstGeom prst="rect">
            <a:avLst/>
          </a:prstGeom>
          <a:noFill/>
          <a:ln w="9525">
            <a:noFill/>
            <a:miter lim="800000"/>
            <a:headEnd/>
            <a:tailEnd/>
          </a:ln>
        </p:spPr>
      </p:pic>
    </p:spTree>
  </p:cSld>
  <p:clrMapOvr>
    <a:masterClrMapping/>
  </p:clrMapOvr>
  <p:transition advTm="10109"/>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642</Words>
  <Application>Microsoft Office PowerPoint</Application>
  <PresentationFormat>Presentación en pantalla (4:3)</PresentationFormat>
  <Paragraphs>164</Paragraphs>
  <Slides>20</Slides>
  <Notes>12</Notes>
  <HiddenSlides>2</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Tema de Office</vt:lpstr>
      <vt:lpstr>1_Tema de Office</vt:lpstr>
      <vt:lpstr>Organización de clase inversa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Organización de clase inversa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Loles</cp:lastModifiedBy>
  <cp:revision>22</cp:revision>
  <dcterms:created xsi:type="dcterms:W3CDTF">2018-07-11T15:09:04Z</dcterms:created>
  <dcterms:modified xsi:type="dcterms:W3CDTF">2018-07-19T17:30:56Z</dcterms:modified>
</cp:coreProperties>
</file>